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7"/>
  </p:notesMasterIdLst>
  <p:sldIdLst>
    <p:sldId id="256" r:id="rId2"/>
    <p:sldId id="292" r:id="rId3"/>
    <p:sldId id="257" r:id="rId4"/>
    <p:sldId id="258" r:id="rId5"/>
    <p:sldId id="259" r:id="rId6"/>
    <p:sldId id="260" r:id="rId7"/>
    <p:sldId id="261" r:id="rId8"/>
    <p:sldId id="262" r:id="rId9"/>
    <p:sldId id="263" r:id="rId10"/>
    <p:sldId id="264"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3" r:id="rId29"/>
    <p:sldId id="294" r:id="rId30"/>
    <p:sldId id="289" r:id="rId31"/>
    <p:sldId id="290" r:id="rId32"/>
    <p:sldId id="291"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30" r:id="rId49"/>
    <p:sldId id="314" r:id="rId50"/>
    <p:sldId id="310" r:id="rId51"/>
    <p:sldId id="311" r:id="rId52"/>
    <p:sldId id="312" r:id="rId53"/>
    <p:sldId id="313"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31" r:id="rId69"/>
    <p:sldId id="329" r:id="rId70"/>
    <p:sldId id="332" r:id="rId71"/>
    <p:sldId id="333" r:id="rId72"/>
    <p:sldId id="334" r:id="rId73"/>
    <p:sldId id="335" r:id="rId74"/>
    <p:sldId id="336" r:id="rId75"/>
    <p:sldId id="337" r:id="rId76"/>
    <p:sldId id="339" r:id="rId77"/>
    <p:sldId id="340" r:id="rId78"/>
    <p:sldId id="373" r:id="rId79"/>
    <p:sldId id="341" r:id="rId80"/>
    <p:sldId id="342" r:id="rId81"/>
    <p:sldId id="343" r:id="rId82"/>
    <p:sldId id="338" r:id="rId83"/>
    <p:sldId id="344" r:id="rId84"/>
    <p:sldId id="345" r:id="rId85"/>
    <p:sldId id="346" r:id="rId86"/>
    <p:sldId id="347" r:id="rId87"/>
    <p:sldId id="348" r:id="rId88"/>
    <p:sldId id="375" r:id="rId89"/>
    <p:sldId id="349" r:id="rId90"/>
    <p:sldId id="377" r:id="rId91"/>
    <p:sldId id="376"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8" r:id="rId1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105" d="100"/>
          <a:sy n="105" d="100"/>
        </p:scale>
        <p:origin x="16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362AC-FF2C-4C7C-BE61-4F6D40329C14}" type="datetimeFigureOut">
              <a:rPr lang="it-IT" smtClean="0"/>
              <a:pPr/>
              <a:t>30/12/2022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A2F01-115D-4476-A20D-1022BF05A4C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ABA2F01-115D-4476-A20D-1022BF05A4C7}" type="slidenum">
              <a:rPr lang="it-IT" smtClean="0"/>
              <a:pPr/>
              <a:t>13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ABA2F01-115D-4476-A20D-1022BF05A4C7}" type="slidenum">
              <a:rPr lang="it-IT" smtClean="0"/>
              <a:pPr/>
              <a:t>52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C0A8C34F-392C-405D-A119-5F5E066E8C49}" type="datetime1">
              <a:rPr lang="it-IT" smtClean="0"/>
              <a:pPr/>
              <a:t>30/12/2022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6C82B9B2-4BE8-482C-A153-1AAD31C72A4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DCA1421-E2CC-4897-B1C5-647932993C0B}" type="datetime1">
              <a:rPr lang="it-IT" smtClean="0"/>
              <a:pPr/>
              <a:t>30/12/2022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82B9B2-4BE8-482C-A153-1AAD31C72A4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FED15A78-538D-4ECD-B52D-F7D1706BA7FD}" type="datetime1">
              <a:rPr lang="it-IT" smtClean="0"/>
              <a:pPr/>
              <a:t>30/12/2022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82B9B2-4BE8-482C-A153-1AAD31C72A4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685F68BC-396B-42CB-8FBC-354100CFB5EC}" type="datetime1">
              <a:rPr lang="it-IT" smtClean="0"/>
              <a:pPr/>
              <a:t>30/12/2022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6C82B9B2-4BE8-482C-A153-1AAD31C72A4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19" name="Segnaposto data 18"/>
          <p:cNvSpPr>
            <a:spLocks noGrp="1"/>
          </p:cNvSpPr>
          <p:nvPr>
            <p:ph type="dt" sz="half" idx="10"/>
          </p:nvPr>
        </p:nvSpPr>
        <p:spPr/>
        <p:txBody>
          <a:bodyPr/>
          <a:lstStyle/>
          <a:p>
            <a:fld id="{D0CAE795-831C-494F-91B8-F33CAACA9EFA}" type="datetime1">
              <a:rPr lang="it-IT" smtClean="0"/>
              <a:pPr/>
              <a:t>30/12/2022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6C82B9B2-4BE8-482C-A153-1AAD31C72A48}"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0"/>
          </p:nvPr>
        </p:nvSpPr>
        <p:spPr/>
        <p:txBody>
          <a:bodyPr/>
          <a:lstStyle/>
          <a:p>
            <a:fld id="{942725B6-CF00-4985-838B-9A89DE935881}" type="datetime1">
              <a:rPr lang="it-IT" smtClean="0"/>
              <a:pPr/>
              <a:t>30/12/2022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6C82B9B2-4BE8-482C-A153-1AAD31C72A4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0"/>
          </p:nvPr>
        </p:nvSpPr>
        <p:spPr/>
        <p:txBody>
          <a:bodyPr/>
          <a:lstStyle/>
          <a:p>
            <a:fld id="{157E5D10-893A-47FA-B7B4-3B64F94A1718}" type="datetime1">
              <a:rPr lang="it-IT" smtClean="0"/>
              <a:pPr/>
              <a:t>30/12/2022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6C82B9B2-4BE8-482C-A153-1AAD31C72A48}"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F02B3C01-0C39-4732-BFA2-A308ACF35F4F}" type="datetime1">
              <a:rPr lang="it-IT" smtClean="0"/>
              <a:pPr/>
              <a:t>30/12/2022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82B9B2-4BE8-482C-A153-1AAD31C72A4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D261EC3B-6940-4980-856E-59068B36E9F0}" type="datetime1">
              <a:rPr lang="it-IT" smtClean="0"/>
              <a:pPr/>
              <a:t>30/12/2022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82B9B2-4BE8-482C-A153-1AAD31C72A4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CF5C32D1-A738-4CB2-86C7-68A2389504BF}" type="datetime1">
              <a:rPr lang="it-IT" smtClean="0"/>
              <a:pPr/>
              <a:t>30/12/2022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82B9B2-4BE8-482C-A153-1AAD31C72A4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a:t>Fare clic sull'icona per inserire un'immagine</a:t>
            </a:r>
            <a:endParaRPr kumimoji="0" lang="en-US" dirty="0"/>
          </a:p>
        </p:txBody>
      </p:sp>
      <p:sp>
        <p:nvSpPr>
          <p:cNvPr id="7" name="Segnaposto data 6"/>
          <p:cNvSpPr>
            <a:spLocks noGrp="1"/>
          </p:cNvSpPr>
          <p:nvPr>
            <p:ph type="dt" sz="half" idx="10"/>
          </p:nvPr>
        </p:nvSpPr>
        <p:spPr/>
        <p:txBody>
          <a:bodyPr/>
          <a:lstStyle/>
          <a:p>
            <a:fld id="{0D43AE9E-D1CA-4444-93BA-B9550CF5D963}" type="datetime1">
              <a:rPr lang="it-IT" smtClean="0"/>
              <a:pPr/>
              <a:t>30/12/2022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6C82B9B2-4BE8-482C-A153-1AAD31C72A48}"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AE6E2DB-2412-4285-8AB0-4E2CE7712DDD}" type="datetime1">
              <a:rPr lang="it-IT" smtClean="0"/>
              <a:pPr/>
              <a:t>30/12/2022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C82B9B2-4BE8-482C-A153-1AAD31C72A48}"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slide" Target="slide2.xml"/><Relationship Id="rId2" Type="http://schemas.openxmlformats.org/officeDocument/2006/relationships/slide" Target="slide13.xml"/><Relationship Id="rId16" Type="http://schemas.openxmlformats.org/officeDocument/2006/relationships/slide" Target="slide27.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5" Type="http://schemas.openxmlformats.org/officeDocument/2006/relationships/slide" Target="slide26.xml"/><Relationship Id="rId10" Type="http://schemas.openxmlformats.org/officeDocument/2006/relationships/slide" Target="slide21.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s>
</file>

<file path=ppt/slides/_rels/slide110.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slide" Target="slide11.xml"/><Relationship Id="rId7" Type="http://schemas.openxmlformats.org/officeDocument/2006/relationships/slide" Target="slide68.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slide" Target="slide31.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3.xml"/><Relationship Id="rId18" Type="http://schemas.openxmlformats.org/officeDocument/2006/relationships/slide" Target="slide2.xml"/><Relationship Id="rId3" Type="http://schemas.openxmlformats.org/officeDocument/2006/relationships/slide" Target="slide33.xml"/><Relationship Id="rId7" Type="http://schemas.openxmlformats.org/officeDocument/2006/relationships/slide" Target="slide36.xml"/><Relationship Id="rId12" Type="http://schemas.openxmlformats.org/officeDocument/2006/relationships/slide" Target="slide42.xml"/><Relationship Id="rId17" Type="http://schemas.openxmlformats.org/officeDocument/2006/relationships/slide" Target="slide47.xml"/><Relationship Id="rId2" Type="http://schemas.openxmlformats.org/officeDocument/2006/relationships/slide" Target="slide32.xml"/><Relationship Id="rId16"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37.xml"/><Relationship Id="rId11" Type="http://schemas.openxmlformats.org/officeDocument/2006/relationships/slide" Target="slide41.xml"/><Relationship Id="rId5" Type="http://schemas.openxmlformats.org/officeDocument/2006/relationships/slide" Target="slide35.xml"/><Relationship Id="rId15" Type="http://schemas.openxmlformats.org/officeDocument/2006/relationships/slide" Target="slide45.xml"/><Relationship Id="rId10" Type="http://schemas.openxmlformats.org/officeDocument/2006/relationships/slide" Target="slide40.xml"/><Relationship Id="rId4" Type="http://schemas.openxmlformats.org/officeDocument/2006/relationships/slide" Target="slide34.xml"/><Relationship Id="rId9" Type="http://schemas.openxmlformats.org/officeDocument/2006/relationships/slide" Target="slide38.xml"/><Relationship Id="rId14" Type="http://schemas.openxmlformats.org/officeDocument/2006/relationships/slide" Target="slide4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31.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2.xml"/><Relationship Id="rId18" Type="http://schemas.openxmlformats.org/officeDocument/2006/relationships/slide" Target="slide61.xml"/><Relationship Id="rId3" Type="http://schemas.openxmlformats.org/officeDocument/2006/relationships/slide" Target="slide51.xml"/><Relationship Id="rId7" Type="http://schemas.openxmlformats.org/officeDocument/2006/relationships/slide" Target="slide54.xml"/><Relationship Id="rId12" Type="http://schemas.openxmlformats.org/officeDocument/2006/relationships/slide" Target="slide58.xml"/><Relationship Id="rId17" Type="http://schemas.openxmlformats.org/officeDocument/2006/relationships/slide" Target="slide66.xml"/><Relationship Id="rId2" Type="http://schemas.openxmlformats.org/officeDocument/2006/relationships/slide" Target="slide50.xml"/><Relationship Id="rId16" Type="http://schemas.openxmlformats.org/officeDocument/2006/relationships/slide" Target="slide65.xml"/><Relationship Id="rId20"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5.xml"/><Relationship Id="rId11" Type="http://schemas.openxmlformats.org/officeDocument/2006/relationships/slide" Target="slide57.xml"/><Relationship Id="rId5" Type="http://schemas.openxmlformats.org/officeDocument/2006/relationships/slide" Target="slide53.xml"/><Relationship Id="rId15" Type="http://schemas.openxmlformats.org/officeDocument/2006/relationships/slide" Target="slide64.xml"/><Relationship Id="rId10" Type="http://schemas.openxmlformats.org/officeDocument/2006/relationships/slide" Target="slide56.xml"/><Relationship Id="rId19" Type="http://schemas.openxmlformats.org/officeDocument/2006/relationships/slide" Target="slide67.xml"/><Relationship Id="rId4" Type="http://schemas.openxmlformats.org/officeDocument/2006/relationships/slide" Target="slide52.xml"/><Relationship Id="rId9" Type="http://schemas.openxmlformats.org/officeDocument/2006/relationships/slide" Target="slide59.xml"/><Relationship Id="rId14" Type="http://schemas.openxmlformats.org/officeDocument/2006/relationships/slide" Target="slide63.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49.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49.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 Target="slide49.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68.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70.xml"/><Relationship Id="rId7" Type="http://schemas.openxmlformats.org/officeDocument/2006/relationships/slide" Target="slide73.xml"/><Relationship Id="rId2" Type="http://schemas.openxmlformats.org/officeDocument/2006/relationships/slide" Target="slide69.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2.xml"/><Relationship Id="rId4" Type="http://schemas.openxmlformats.org/officeDocument/2006/relationships/slide" Target="slide71.xml"/><Relationship Id="rId9" Type="http://schemas.openxmlformats.org/officeDocument/2006/relationships/slide" Target="slide2.xml"/></Relationships>
</file>

<file path=ppt/slides/_rels/slide69.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slide" Target="slide93.xml"/><Relationship Id="rId13" Type="http://schemas.openxmlformats.org/officeDocument/2006/relationships/slide" Target="slide98.xml"/><Relationship Id="rId18" Type="http://schemas.openxmlformats.org/officeDocument/2006/relationships/slide" Target="slide104.xml"/><Relationship Id="rId26" Type="http://schemas.openxmlformats.org/officeDocument/2006/relationships/slide" Target="slide113.xml"/><Relationship Id="rId3" Type="http://schemas.openxmlformats.org/officeDocument/2006/relationships/slide" Target="slide84.xml"/><Relationship Id="rId21" Type="http://schemas.openxmlformats.org/officeDocument/2006/relationships/slide" Target="slide103.xml"/><Relationship Id="rId7" Type="http://schemas.openxmlformats.org/officeDocument/2006/relationships/slide" Target="slide87.xml"/><Relationship Id="rId12" Type="http://schemas.openxmlformats.org/officeDocument/2006/relationships/slide" Target="slide99.xml"/><Relationship Id="rId17" Type="http://schemas.openxmlformats.org/officeDocument/2006/relationships/slide" Target="slide94.xml"/><Relationship Id="rId25" Type="http://schemas.openxmlformats.org/officeDocument/2006/relationships/slide" Target="slide108.xml"/><Relationship Id="rId2" Type="http://schemas.openxmlformats.org/officeDocument/2006/relationships/slide" Target="slide83.xml"/><Relationship Id="rId16" Type="http://schemas.openxmlformats.org/officeDocument/2006/relationships/slide" Target="slide95.xml"/><Relationship Id="rId20" Type="http://schemas.openxmlformats.org/officeDocument/2006/relationships/slide" Target="slide102.xml"/><Relationship Id="rId29" Type="http://schemas.openxmlformats.org/officeDocument/2006/relationships/slide" Target="slide109.xml"/><Relationship Id="rId1" Type="http://schemas.openxmlformats.org/officeDocument/2006/relationships/slideLayout" Target="../slideLayouts/slideLayout1.xml"/><Relationship Id="rId6" Type="http://schemas.openxmlformats.org/officeDocument/2006/relationships/slide" Target="slide89.xml"/><Relationship Id="rId11" Type="http://schemas.openxmlformats.org/officeDocument/2006/relationships/slide" Target="slide100.xml"/><Relationship Id="rId24" Type="http://schemas.openxmlformats.org/officeDocument/2006/relationships/slide" Target="slide107.xml"/><Relationship Id="rId5" Type="http://schemas.openxmlformats.org/officeDocument/2006/relationships/slide" Target="slide86.xml"/><Relationship Id="rId15" Type="http://schemas.openxmlformats.org/officeDocument/2006/relationships/slide" Target="slide96.xml"/><Relationship Id="rId23" Type="http://schemas.openxmlformats.org/officeDocument/2006/relationships/slide" Target="slide106.xml"/><Relationship Id="rId28" Type="http://schemas.openxmlformats.org/officeDocument/2006/relationships/slide" Target="slide111.xml"/><Relationship Id="rId10" Type="http://schemas.openxmlformats.org/officeDocument/2006/relationships/slide" Target="slide101.xml"/><Relationship Id="rId19" Type="http://schemas.openxmlformats.org/officeDocument/2006/relationships/slide" Target="slide110.xml"/><Relationship Id="rId31" Type="http://schemas.openxmlformats.org/officeDocument/2006/relationships/slide" Target="slide2.xml"/><Relationship Id="rId4" Type="http://schemas.openxmlformats.org/officeDocument/2006/relationships/slide" Target="slide85.xml"/><Relationship Id="rId9" Type="http://schemas.openxmlformats.org/officeDocument/2006/relationships/slide" Target="slide92.xml"/><Relationship Id="rId14" Type="http://schemas.openxmlformats.org/officeDocument/2006/relationships/slide" Target="slide97.xml"/><Relationship Id="rId22" Type="http://schemas.openxmlformats.org/officeDocument/2006/relationships/slide" Target="slide105.xml"/><Relationship Id="rId27" Type="http://schemas.openxmlformats.org/officeDocument/2006/relationships/slide" Target="slide112.xml"/><Relationship Id="rId30" Type="http://schemas.openxmlformats.org/officeDocument/2006/relationships/slide" Target="slide114.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02216" cy="1296144"/>
          </a:xfrm>
        </p:spPr>
        <p:txBody>
          <a:bodyPr>
            <a:normAutofit fontScale="92500" lnSpcReduction="10000"/>
          </a:bodyPr>
          <a:lstStyle/>
          <a:p>
            <a:pPr algn="ctr"/>
            <a:r>
              <a:rPr lang="it-IT" sz="8800" b="1" dirty="0">
                <a:solidFill>
                  <a:srgbClr val="FF0000"/>
                </a:solidFill>
                <a:latin typeface="Times New Roman" pitchFamily="18" charset="0"/>
                <a:cs typeface="Times New Roman" pitchFamily="18" charset="0"/>
              </a:rPr>
              <a:t>LA BIBBIA</a:t>
            </a:r>
          </a:p>
        </p:txBody>
      </p:sp>
      <p:pic>
        <p:nvPicPr>
          <p:cNvPr id="1026" name="Picture 2" descr="C:\Users\Master\Desktop\BIB1.jpg"/>
          <p:cNvPicPr>
            <a:picLocks noChangeAspect="1" noChangeArrowheads="1"/>
          </p:cNvPicPr>
          <p:nvPr/>
        </p:nvPicPr>
        <p:blipFill>
          <a:blip r:embed="rId2" cstate="print"/>
          <a:srcRect/>
          <a:stretch>
            <a:fillRect/>
          </a:stretch>
        </p:blipFill>
        <p:spPr bwMode="auto">
          <a:xfrm>
            <a:off x="2051720" y="1916832"/>
            <a:ext cx="5040560" cy="2808312"/>
          </a:xfrm>
          <a:prstGeom prst="rect">
            <a:avLst/>
          </a:prstGeom>
          <a:noFill/>
          <a:ln w="31750">
            <a:solidFill>
              <a:schemeClr val="accent1"/>
            </a:solidFill>
          </a:ln>
        </p:spPr>
      </p:pic>
      <p:sp>
        <p:nvSpPr>
          <p:cNvPr id="5" name="CasellaDiTesto 4"/>
          <p:cNvSpPr txBox="1"/>
          <p:nvPr/>
        </p:nvSpPr>
        <p:spPr>
          <a:xfrm>
            <a:off x="467544" y="5301208"/>
            <a:ext cx="8208912" cy="461665"/>
          </a:xfrm>
          <a:prstGeom prst="rect">
            <a:avLst/>
          </a:prstGeom>
          <a:solidFill>
            <a:schemeClr val="accent3">
              <a:lumMod val="20000"/>
              <a:lumOff val="80000"/>
            </a:schemeClr>
          </a:solidFill>
          <a:ln w="25400">
            <a:solidFill>
              <a:schemeClr val="accent1"/>
            </a:solidFill>
          </a:ln>
        </p:spPr>
        <p:txBody>
          <a:bodyPr wrap="square" rtlCol="0">
            <a:spAutoFit/>
          </a:bodyPr>
          <a:lstStyle/>
          <a:p>
            <a:pPr algn="ctr"/>
            <a:r>
              <a:rPr lang="it-IT" sz="2400" b="1" dirty="0">
                <a:solidFill>
                  <a:srgbClr val="0070C0"/>
                </a:solidFill>
              </a:rPr>
              <a:t>Sussidio per una conoscenza essenziale del Libro sacro  </a:t>
            </a:r>
          </a:p>
        </p:txBody>
      </p:sp>
      <p:sp>
        <p:nvSpPr>
          <p:cNvPr id="6" name="CasellaDiTesto 5"/>
          <p:cNvSpPr txBox="1"/>
          <p:nvPr/>
        </p:nvSpPr>
        <p:spPr>
          <a:xfrm>
            <a:off x="467544" y="5949280"/>
            <a:ext cx="8208912" cy="461665"/>
          </a:xfrm>
          <a:prstGeom prst="rect">
            <a:avLst/>
          </a:prstGeom>
          <a:solidFill>
            <a:schemeClr val="accent3">
              <a:lumMod val="20000"/>
              <a:lumOff val="80000"/>
            </a:schemeClr>
          </a:solidFill>
          <a:ln w="25400">
            <a:solidFill>
              <a:schemeClr val="accent1"/>
            </a:solidFill>
          </a:ln>
        </p:spPr>
        <p:txBody>
          <a:bodyPr wrap="square" rtlCol="0">
            <a:spAutoFit/>
          </a:bodyPr>
          <a:lstStyle/>
          <a:p>
            <a:pPr algn="ctr"/>
            <a:r>
              <a:rPr lang="it-IT" sz="2400" b="1" dirty="0">
                <a:solidFill>
                  <a:srgbClr val="0070C0"/>
                </a:solidFill>
              </a:rPr>
              <a:t>Presentazione: Prof. Francesco Cannizzaro</a:t>
            </a:r>
          </a:p>
        </p:txBody>
      </p:sp>
      <p:sp>
        <p:nvSpPr>
          <p:cNvPr id="7" name="Segnaposto data 6"/>
          <p:cNvSpPr>
            <a:spLocks noGrp="1"/>
          </p:cNvSpPr>
          <p:nvPr>
            <p:ph type="dt" sz="half" idx="10"/>
          </p:nvPr>
        </p:nvSpPr>
        <p:spPr/>
        <p:txBody>
          <a:bodyPr/>
          <a:lstStyle/>
          <a:p>
            <a:fld id="{00EDE125-B09A-4902-86AB-4121E9BCB7F1}"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A300E86D-A3EE-4442-93F9-5CB68926CB29}"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a:t>
            </a:fld>
            <a:endParaRPr lang="it-IT"/>
          </a:p>
        </p:txBody>
      </p:sp>
      <p:sp>
        <p:nvSpPr>
          <p:cNvPr id="9" name="CasellaDiTesto 8"/>
          <p:cNvSpPr txBox="1"/>
          <p:nvPr/>
        </p:nvSpPr>
        <p:spPr>
          <a:xfrm>
            <a:off x="304156" y="660229"/>
            <a:ext cx="8496944" cy="523220"/>
          </a:xfrm>
          <a:prstGeom prst="rect">
            <a:avLst/>
          </a:prstGeom>
          <a:noFill/>
        </p:spPr>
        <p:txBody>
          <a:bodyPr wrap="square" rtlCol="0">
            <a:spAutoFit/>
          </a:bodyPr>
          <a:lstStyle/>
          <a:p>
            <a:pPr algn="ctr"/>
            <a:r>
              <a:rPr lang="it-IT" sz="2800" b="1" dirty="0">
                <a:solidFill>
                  <a:schemeClr val="accent2">
                    <a:lumMod val="75000"/>
                  </a:schemeClr>
                </a:solidFill>
              </a:rPr>
              <a:t>Cinque grandi fasi storiche</a:t>
            </a:r>
          </a:p>
        </p:txBody>
      </p:sp>
      <p:sp>
        <p:nvSpPr>
          <p:cNvPr id="21" name="Rettangolo 20"/>
          <p:cNvSpPr/>
          <p:nvPr/>
        </p:nvSpPr>
        <p:spPr>
          <a:xfrm>
            <a:off x="2414808" y="1340147"/>
            <a:ext cx="6576792" cy="5760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FF0000"/>
                </a:solidFill>
              </a:rPr>
              <a:t>Oscuro e arcaico periodo patriarcale (1850-1700  a.C.): </a:t>
            </a:r>
          </a:p>
          <a:p>
            <a:r>
              <a:rPr lang="it-IT" sz="1200" dirty="0">
                <a:solidFill>
                  <a:schemeClr val="accent2">
                    <a:lumMod val="75000"/>
                  </a:schemeClr>
                </a:solidFill>
              </a:rPr>
              <a:t> - Narrazioni e saghe familiari con personaggi emblematici; </a:t>
            </a:r>
          </a:p>
          <a:p>
            <a:r>
              <a:rPr lang="it-IT" sz="1200" dirty="0">
                <a:solidFill>
                  <a:schemeClr val="accent2">
                    <a:lumMod val="75000"/>
                  </a:schemeClr>
                </a:solidFill>
              </a:rPr>
              <a:t> - Vita seminomade di quel periodo confermata dall’archeologia.</a:t>
            </a:r>
          </a:p>
        </p:txBody>
      </p:sp>
      <p:sp>
        <p:nvSpPr>
          <p:cNvPr id="12" name="Freccia a destra 11"/>
          <p:cNvSpPr/>
          <p:nvPr/>
        </p:nvSpPr>
        <p:spPr>
          <a:xfrm>
            <a:off x="113576" y="1268139"/>
            <a:ext cx="2160240" cy="72008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rgbClr val="FF0000"/>
                </a:solidFill>
              </a:rPr>
              <a:t>Prima fase</a:t>
            </a:r>
          </a:p>
        </p:txBody>
      </p:sp>
      <p:sp>
        <p:nvSpPr>
          <p:cNvPr id="2" name="Freccia a destra 1">
            <a:extLst>
              <a:ext uri="{FF2B5EF4-FFF2-40B4-BE49-F238E27FC236}">
                <a16:creationId xmlns:a16="http://schemas.microsoft.com/office/drawing/2014/main" id="{BD400E40-20D1-E212-024A-C411830F36A4}"/>
              </a:ext>
            </a:extLst>
          </p:cNvPr>
          <p:cNvSpPr/>
          <p:nvPr/>
        </p:nvSpPr>
        <p:spPr>
          <a:xfrm>
            <a:off x="107504" y="2152313"/>
            <a:ext cx="2160240" cy="72008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FF0000"/>
                </a:solidFill>
              </a:rPr>
              <a:t>Seconda fase</a:t>
            </a:r>
          </a:p>
        </p:txBody>
      </p:sp>
      <p:sp>
        <p:nvSpPr>
          <p:cNvPr id="4" name="Rettangolo 3">
            <a:extLst>
              <a:ext uri="{FF2B5EF4-FFF2-40B4-BE49-F238E27FC236}">
                <a16:creationId xmlns:a16="http://schemas.microsoft.com/office/drawing/2014/main" id="{4BA082CB-64C4-4C42-4676-7A23B3CDB0E8}"/>
              </a:ext>
            </a:extLst>
          </p:cNvPr>
          <p:cNvSpPr/>
          <p:nvPr/>
        </p:nvSpPr>
        <p:spPr>
          <a:xfrm>
            <a:off x="2414808" y="2012371"/>
            <a:ext cx="6581368" cy="92174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FF0000"/>
                </a:solidFill>
              </a:rPr>
              <a:t>Dall’esodo dall’Egitto, alla permanenza nel deserto, all’alleanza al Sinai (sec. XII a.C.): </a:t>
            </a:r>
          </a:p>
          <a:p>
            <a:pPr marL="182563" indent="-182563"/>
            <a:r>
              <a:rPr lang="it-IT" sz="1200" dirty="0">
                <a:solidFill>
                  <a:schemeClr val="accent2">
                    <a:lumMod val="75000"/>
                  </a:schemeClr>
                </a:solidFill>
              </a:rPr>
              <a:t> - Israele percepisce la presenza in assoluto di Dio e comincia a  coagularsi come popolo;</a:t>
            </a:r>
          </a:p>
          <a:p>
            <a:pPr marL="90488" indent="-90488"/>
            <a:r>
              <a:rPr lang="it-IT" sz="1200" dirty="0">
                <a:solidFill>
                  <a:schemeClr val="accent2">
                    <a:lumMod val="75000"/>
                  </a:schemeClr>
                </a:solidFill>
              </a:rPr>
              <a:t> - Israele è citato per la prima volta in un documento profano, la stele del faraone </a:t>
            </a:r>
            <a:r>
              <a:rPr lang="it-IT" sz="1200" dirty="0" err="1">
                <a:solidFill>
                  <a:schemeClr val="accent2">
                    <a:lumMod val="75000"/>
                  </a:schemeClr>
                </a:solidFill>
              </a:rPr>
              <a:t>Mernphtah</a:t>
            </a:r>
            <a:r>
              <a:rPr lang="it-IT" sz="1200" dirty="0">
                <a:solidFill>
                  <a:schemeClr val="accent2">
                    <a:lumMod val="75000"/>
                  </a:schemeClr>
                </a:solidFill>
              </a:rPr>
              <a:t>, scoperta nel 1896 a Tebe e databile tra il 1230 e il 1219 a.C. “Devastato è Israele, esso è senza seme”.</a:t>
            </a:r>
          </a:p>
        </p:txBody>
      </p:sp>
      <p:sp>
        <p:nvSpPr>
          <p:cNvPr id="5" name="Freccia a destra 4">
            <a:extLst>
              <a:ext uri="{FF2B5EF4-FFF2-40B4-BE49-F238E27FC236}">
                <a16:creationId xmlns:a16="http://schemas.microsoft.com/office/drawing/2014/main" id="{7F5134F6-9D05-32C7-A1E9-A0375A32C8F9}"/>
              </a:ext>
            </a:extLst>
          </p:cNvPr>
          <p:cNvSpPr/>
          <p:nvPr/>
        </p:nvSpPr>
        <p:spPr>
          <a:xfrm>
            <a:off x="107504" y="3059807"/>
            <a:ext cx="2160240" cy="72008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rgbClr val="FF0000"/>
                </a:solidFill>
              </a:rPr>
              <a:t>Terza fase</a:t>
            </a:r>
          </a:p>
        </p:txBody>
      </p:sp>
      <p:sp>
        <p:nvSpPr>
          <p:cNvPr id="6" name="Rettangolo 5">
            <a:extLst>
              <a:ext uri="{FF2B5EF4-FFF2-40B4-BE49-F238E27FC236}">
                <a16:creationId xmlns:a16="http://schemas.microsoft.com/office/drawing/2014/main" id="{74A1FACC-0DAF-1C96-AC92-FBAEB7FE01DE}"/>
              </a:ext>
            </a:extLst>
          </p:cNvPr>
          <p:cNvSpPr/>
          <p:nvPr/>
        </p:nvSpPr>
        <p:spPr>
          <a:xfrm>
            <a:off x="2407184" y="3043573"/>
            <a:ext cx="6569168" cy="75254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FF0000"/>
                </a:solidFill>
              </a:rPr>
              <a:t>Conquista della Palestina (libro di Giosuè):</a:t>
            </a:r>
          </a:p>
          <a:p>
            <a:r>
              <a:rPr lang="it-IT" sz="1200" dirty="0">
                <a:solidFill>
                  <a:schemeClr val="accent2">
                    <a:lumMod val="75000"/>
                  </a:schemeClr>
                </a:solidFill>
              </a:rPr>
              <a:t>- Struttura federativa culturale delle varie tribù con centro a </a:t>
            </a:r>
            <a:r>
              <a:rPr lang="it-IT" sz="1200" dirty="0" err="1">
                <a:solidFill>
                  <a:schemeClr val="accent2">
                    <a:lumMod val="75000"/>
                  </a:schemeClr>
                </a:solidFill>
              </a:rPr>
              <a:t>Sichem</a:t>
            </a:r>
            <a:r>
              <a:rPr lang="it-IT" sz="1200" dirty="0">
                <a:solidFill>
                  <a:schemeClr val="accent2">
                    <a:lumMod val="75000"/>
                  </a:schemeClr>
                </a:solidFill>
              </a:rPr>
              <a:t> (XII-XI sec. </a:t>
            </a:r>
            <a:r>
              <a:rPr lang="it-IT" sz="1200" dirty="0" err="1">
                <a:solidFill>
                  <a:schemeClr val="accent2">
                    <a:lumMod val="75000"/>
                  </a:schemeClr>
                </a:solidFill>
              </a:rPr>
              <a:t>a.C</a:t>
            </a:r>
            <a:r>
              <a:rPr lang="it-IT" sz="1200" dirty="0">
                <a:solidFill>
                  <a:schemeClr val="accent2">
                    <a:lumMod val="75000"/>
                  </a:schemeClr>
                </a:solidFill>
              </a:rPr>
              <a:t>);</a:t>
            </a:r>
          </a:p>
          <a:p>
            <a:pPr marL="92075" indent="-92075"/>
            <a:r>
              <a:rPr lang="it-IT" sz="1200" dirty="0">
                <a:solidFill>
                  <a:schemeClr val="accent2">
                    <a:lumMod val="75000"/>
                  </a:schemeClr>
                </a:solidFill>
              </a:rPr>
              <a:t>- Il governo è affidato ai Giudici. Erano dotati di poteri eccezionali sulle loro tribù e anche su  coalizioni di tribù (Debora, Gedeone, </a:t>
            </a:r>
            <a:r>
              <a:rPr lang="it-IT" sz="1200" dirty="0" err="1">
                <a:solidFill>
                  <a:schemeClr val="accent2">
                    <a:lumMod val="75000"/>
                  </a:schemeClr>
                </a:solidFill>
              </a:rPr>
              <a:t>Iefte</a:t>
            </a:r>
            <a:r>
              <a:rPr lang="it-IT" sz="1200" dirty="0">
                <a:solidFill>
                  <a:schemeClr val="accent2">
                    <a:lumMod val="75000"/>
                  </a:schemeClr>
                </a:solidFill>
              </a:rPr>
              <a:t>).</a:t>
            </a:r>
          </a:p>
        </p:txBody>
      </p:sp>
      <p:sp>
        <p:nvSpPr>
          <p:cNvPr id="10" name="Freccia a destra 9">
            <a:extLst>
              <a:ext uri="{FF2B5EF4-FFF2-40B4-BE49-F238E27FC236}">
                <a16:creationId xmlns:a16="http://schemas.microsoft.com/office/drawing/2014/main" id="{610FDDA6-FE65-340F-473F-12D70AE06A24}"/>
              </a:ext>
            </a:extLst>
          </p:cNvPr>
          <p:cNvSpPr/>
          <p:nvPr/>
        </p:nvSpPr>
        <p:spPr>
          <a:xfrm>
            <a:off x="107504" y="4257851"/>
            <a:ext cx="2160240" cy="71432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rgbClr val="FF0000"/>
                </a:solidFill>
              </a:rPr>
              <a:t>Quarta fase</a:t>
            </a:r>
          </a:p>
        </p:txBody>
      </p:sp>
      <p:sp>
        <p:nvSpPr>
          <p:cNvPr id="11" name="Rettangolo 10">
            <a:extLst>
              <a:ext uri="{FF2B5EF4-FFF2-40B4-BE49-F238E27FC236}">
                <a16:creationId xmlns:a16="http://schemas.microsoft.com/office/drawing/2014/main" id="{C4B6A0F4-12F3-95E8-256A-D2403FCEC99B}"/>
              </a:ext>
            </a:extLst>
          </p:cNvPr>
          <p:cNvSpPr/>
          <p:nvPr/>
        </p:nvSpPr>
        <p:spPr>
          <a:xfrm>
            <a:off x="2407184" y="3892282"/>
            <a:ext cx="6569168" cy="144546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FF0000"/>
                </a:solidFill>
              </a:rPr>
              <a:t>E’ il periodo della monarchia (Dal 1020 circa al 586 a.C.):</a:t>
            </a:r>
          </a:p>
          <a:p>
            <a:r>
              <a:rPr lang="it-IT" sz="1200" dirty="0">
                <a:solidFill>
                  <a:schemeClr val="accent2">
                    <a:lumMod val="75000"/>
                  </a:schemeClr>
                </a:solidFill>
              </a:rPr>
              <a:t> - Nascita dello stato nazionale ebraico con Davide e Salomone;</a:t>
            </a:r>
          </a:p>
          <a:p>
            <a:r>
              <a:rPr lang="it-IT" sz="1200" dirty="0">
                <a:solidFill>
                  <a:schemeClr val="accent2">
                    <a:lumMod val="75000"/>
                  </a:schemeClr>
                </a:solidFill>
              </a:rPr>
              <a:t> - L’unità politica fragile e artificiosa si sfascia nella scissione di </a:t>
            </a:r>
            <a:r>
              <a:rPr lang="it-IT" sz="1200" dirty="0" err="1">
                <a:solidFill>
                  <a:schemeClr val="accent2">
                    <a:lumMod val="75000"/>
                  </a:schemeClr>
                </a:solidFill>
              </a:rPr>
              <a:t>Sichem</a:t>
            </a:r>
            <a:r>
              <a:rPr lang="it-IT" sz="1200" dirty="0">
                <a:solidFill>
                  <a:schemeClr val="accent2">
                    <a:lumMod val="75000"/>
                  </a:schemeClr>
                </a:solidFill>
              </a:rPr>
              <a:t> (931 a.C.);</a:t>
            </a:r>
          </a:p>
          <a:p>
            <a:pPr marL="92075" indent="-92075"/>
            <a:r>
              <a:rPr lang="it-IT" sz="1200" dirty="0">
                <a:solidFill>
                  <a:schemeClr val="accent2">
                    <a:lumMod val="75000"/>
                  </a:schemeClr>
                </a:solidFill>
              </a:rPr>
              <a:t> - Nascita del Regno d’Israele (10 tribù settentrionali con capitale </a:t>
            </a:r>
            <a:r>
              <a:rPr lang="it-IT" sz="1200" dirty="0" err="1">
                <a:solidFill>
                  <a:schemeClr val="accent2">
                    <a:lumMod val="75000"/>
                  </a:schemeClr>
                </a:solidFill>
              </a:rPr>
              <a:t>Sichem</a:t>
            </a:r>
            <a:r>
              <a:rPr lang="it-IT" sz="1200" dirty="0">
                <a:solidFill>
                  <a:schemeClr val="accent2">
                    <a:lumMod val="75000"/>
                  </a:schemeClr>
                </a:solidFill>
              </a:rPr>
              <a:t>, poi Samaria) e nascita del regno di Giuda (2 tribù meridionali con capitale Gerusalemme);</a:t>
            </a:r>
          </a:p>
          <a:p>
            <a:pPr marL="92075" indent="-92075"/>
            <a:r>
              <a:rPr lang="it-IT" sz="1200" dirty="0">
                <a:solidFill>
                  <a:schemeClr val="accent2">
                    <a:lumMod val="75000"/>
                  </a:schemeClr>
                </a:solidFill>
              </a:rPr>
              <a:t> - Il regno d’Israele sarà spazzato via dalla potenza assira nel 721 a.C. Il regno di giuda  si chiuderà con la distruzione di Gerusalemme, operata dalle armate babilonesi di Nabucodonosor nel 586 a.C.</a:t>
            </a:r>
          </a:p>
        </p:txBody>
      </p:sp>
      <p:sp>
        <p:nvSpPr>
          <p:cNvPr id="13" name="Freccia a destra 12">
            <a:extLst>
              <a:ext uri="{FF2B5EF4-FFF2-40B4-BE49-F238E27FC236}">
                <a16:creationId xmlns:a16="http://schemas.microsoft.com/office/drawing/2014/main" id="{76E2B6CF-F9CF-2EEE-5933-6480255667F8}"/>
              </a:ext>
            </a:extLst>
          </p:cNvPr>
          <p:cNvSpPr/>
          <p:nvPr/>
        </p:nvSpPr>
        <p:spPr>
          <a:xfrm>
            <a:off x="107504" y="5704600"/>
            <a:ext cx="2160240" cy="71432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rgbClr val="FF0000"/>
                </a:solidFill>
              </a:rPr>
              <a:t>Quinta fase</a:t>
            </a:r>
          </a:p>
        </p:txBody>
      </p:sp>
      <p:sp>
        <p:nvSpPr>
          <p:cNvPr id="14" name="Rettangolo 13">
            <a:extLst>
              <a:ext uri="{FF2B5EF4-FFF2-40B4-BE49-F238E27FC236}">
                <a16:creationId xmlns:a16="http://schemas.microsoft.com/office/drawing/2014/main" id="{D3022224-7D05-09A2-1229-52BB70559CDE}"/>
              </a:ext>
            </a:extLst>
          </p:cNvPr>
          <p:cNvSpPr/>
          <p:nvPr/>
        </p:nvSpPr>
        <p:spPr>
          <a:xfrm>
            <a:off x="2414808" y="5433907"/>
            <a:ext cx="6561544" cy="12557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FF0000"/>
                </a:solidFill>
              </a:rPr>
              <a:t>Inizio dell’epoca giudaica che, con alterne vicende, vede Israele, dopo l’esilio babilonese, ridotto a una provincia di vari imperi (persiano, greco, romano):</a:t>
            </a:r>
          </a:p>
          <a:p>
            <a:r>
              <a:rPr lang="it-IT" sz="1200" dirty="0">
                <a:solidFill>
                  <a:schemeClr val="accent2">
                    <a:lumMod val="75000"/>
                  </a:schemeClr>
                </a:solidFill>
              </a:rPr>
              <a:t>- Il governo è gestito da Esdra e Neemia;</a:t>
            </a:r>
          </a:p>
          <a:p>
            <a:pPr marL="92075" indent="-92075"/>
            <a:r>
              <a:rPr lang="it-IT" sz="1200" dirty="0">
                <a:solidFill>
                  <a:schemeClr val="accent2">
                    <a:lumMod val="75000"/>
                  </a:schemeClr>
                </a:solidFill>
              </a:rPr>
              <a:t>- La rivolta partigiana </a:t>
            </a:r>
            <a:r>
              <a:rPr lang="it-IT" sz="1200" dirty="0" err="1">
                <a:solidFill>
                  <a:schemeClr val="accent2">
                    <a:lumMod val="75000"/>
                  </a:schemeClr>
                </a:solidFill>
              </a:rPr>
              <a:t>maccabaica</a:t>
            </a:r>
            <a:r>
              <a:rPr lang="it-IT" sz="1200" dirty="0">
                <a:solidFill>
                  <a:schemeClr val="accent2">
                    <a:lumMod val="75000"/>
                  </a:schemeClr>
                </a:solidFill>
              </a:rPr>
              <a:t> contro l’oppressore Antioco IV  </a:t>
            </a:r>
            <a:r>
              <a:rPr lang="it-IT" sz="1200" dirty="0" err="1">
                <a:solidFill>
                  <a:schemeClr val="accent2">
                    <a:lumMod val="75000"/>
                  </a:schemeClr>
                </a:solidFill>
              </a:rPr>
              <a:t>epifane</a:t>
            </a:r>
            <a:r>
              <a:rPr lang="it-IT" sz="1200" dirty="0">
                <a:solidFill>
                  <a:schemeClr val="accent2">
                    <a:lumMod val="75000"/>
                  </a:schemeClr>
                </a:solidFill>
              </a:rPr>
              <a:t> (175-164 a.C.) darà origine al dominio </a:t>
            </a:r>
            <a:r>
              <a:rPr lang="it-IT" sz="1200" dirty="0" err="1">
                <a:solidFill>
                  <a:schemeClr val="accent2">
                    <a:lumMod val="75000"/>
                  </a:schemeClr>
                </a:solidFill>
              </a:rPr>
              <a:t>asmoneo</a:t>
            </a:r>
            <a:r>
              <a:rPr lang="it-IT" sz="1200" dirty="0">
                <a:solidFill>
                  <a:schemeClr val="accent2">
                    <a:lumMod val="75000"/>
                  </a:schemeClr>
                </a:solidFill>
              </a:rPr>
              <a:t> che verrà liquidata da un ebreo-idumeo, Erode il grande (37-4 a.C.); </a:t>
            </a:r>
          </a:p>
          <a:p>
            <a:pPr marL="92075" indent="-92075"/>
            <a:r>
              <a:rPr lang="it-IT" sz="1200" dirty="0">
                <a:solidFill>
                  <a:schemeClr val="accent2">
                    <a:lumMod val="75000"/>
                  </a:schemeClr>
                </a:solidFill>
              </a:rPr>
              <a:t>- Roma nel 70 d.C. stronca la rivolta ed elimina definitivamente lo stato ebraico dalla carta politica del medio oriente</a:t>
            </a:r>
          </a:p>
        </p:txBody>
      </p:sp>
      <p:sp>
        <p:nvSpPr>
          <p:cNvPr id="15" name="Ritorno 14">
            <a:hlinkClick r:id="rId2" action="ppaction://hlinksldjump" highlightClick="1"/>
            <a:extLst>
              <a:ext uri="{FF2B5EF4-FFF2-40B4-BE49-F238E27FC236}">
                <a16:creationId xmlns:a16="http://schemas.microsoft.com/office/drawing/2014/main" id="{AA75BDCF-BE1F-D75F-1C64-F73F6D452337}"/>
              </a:ext>
            </a:extLst>
          </p:cNvPr>
          <p:cNvSpPr/>
          <p:nvPr/>
        </p:nvSpPr>
        <p:spPr>
          <a:xfrm>
            <a:off x="0" y="5472"/>
            <a:ext cx="755576" cy="7200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animBg="1"/>
      <p:bldP spid="4" grpId="0" animBg="1"/>
      <p:bldP spid="5" grpId="0" animBg="1"/>
      <p:bldP spid="6" grpId="0" animBg="1"/>
      <p:bldP spid="10" grpId="0" animBg="1"/>
      <p:bldP spid="11" grpId="0" animBg="1"/>
      <p:bldP spid="13" grpId="0" animBg="1"/>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Seconda lettera ai Tessalonicesi</a:t>
            </a:r>
          </a:p>
        </p:txBody>
      </p:sp>
      <p:sp>
        <p:nvSpPr>
          <p:cNvPr id="13" name="CasellaDiTesto 12"/>
          <p:cNvSpPr txBox="1"/>
          <p:nvPr/>
        </p:nvSpPr>
        <p:spPr>
          <a:xfrm>
            <a:off x="251520" y="1196752"/>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La seconda lettera </a:t>
            </a:r>
            <a:r>
              <a:rPr lang="it-IT" dirty="0"/>
              <a:t>deve essere stata scritta non molto tempo dopo la prima, con ogni probabilità da Corinto, nell’anno 51.</a:t>
            </a:r>
          </a:p>
          <a:p>
            <a:pPr marL="92075" indent="-92075" algn="just">
              <a:buFontTx/>
              <a:buChar char="-"/>
            </a:pPr>
            <a:r>
              <a:rPr lang="it-IT" b="1" dirty="0">
                <a:solidFill>
                  <a:srgbClr val="FF0000"/>
                </a:solidFill>
              </a:rPr>
              <a:t>Paolo viene informato </a:t>
            </a:r>
            <a:r>
              <a:rPr lang="it-IT" dirty="0"/>
              <a:t>che a Tessalonica alcuni, appellandosi a qualche espressione dell’Apostolo, forse della lettera precedente, insegnavano che la parusia (la venuta di Gesù nella gloria) era imminente.</a:t>
            </a:r>
          </a:p>
          <a:p>
            <a:pPr marL="92075" indent="-92075" algn="just">
              <a:buFontTx/>
              <a:buChar char="-"/>
            </a:pPr>
            <a:r>
              <a:rPr lang="it-IT" b="1" dirty="0">
                <a:solidFill>
                  <a:srgbClr val="FF0000"/>
                </a:solidFill>
              </a:rPr>
              <a:t>Altri, </a:t>
            </a:r>
            <a:r>
              <a:rPr lang="it-IT" dirty="0"/>
              <a:t>invece di lavorare secondo l’insegnamento e l’esempio di Paolo, continuavano lo stile di vita oziosa e indisciplinata che tenevano prima della conversione, campando di espedienti, sfruttando la carità e la beneficenza dei fratelli di fede. Da qui l’intervento dell’apostolo, breve ma autorevole e alquanto risentito.</a:t>
            </a:r>
          </a:p>
          <a:p>
            <a:pPr marL="92075" indent="-92075" algn="just">
              <a:buFontTx/>
              <a:buChar char="-"/>
            </a:pPr>
            <a:r>
              <a:rPr lang="it-IT" b="1" dirty="0">
                <a:solidFill>
                  <a:srgbClr val="FF0000"/>
                </a:solidFill>
              </a:rPr>
              <a:t>Affinità e diversità di tono e di stile tra le due lettere </a:t>
            </a:r>
            <a:r>
              <a:rPr lang="it-IT" dirty="0"/>
              <a:t>ai Tessalonicesi hanno indotto alcuni studiosi a sollevare obiezioni circa l’autenticità paolina di questa lettera, ma sembrano più forti le ragioni a favore. É significativo </a:t>
            </a:r>
          </a:p>
          <a:p>
            <a:pPr algn="just"/>
            <a:r>
              <a:rPr lang="it-IT" dirty="0"/>
              <a:t> l’intervento autografo che si legge alla fine: «il saluto </a:t>
            </a:r>
          </a:p>
          <a:p>
            <a:pPr algn="just"/>
            <a:r>
              <a:rPr lang="it-IT" dirty="0"/>
              <a:t> è di mia mano, di Paolo…Così io scrivo» (3,17).</a:t>
            </a:r>
          </a:p>
          <a:p>
            <a:pPr marL="92075" indent="-92075" algn="just">
              <a:buFontTx/>
              <a:buChar char="-"/>
            </a:pPr>
            <a:r>
              <a:rPr lang="it-IT" b="1" dirty="0">
                <a:solidFill>
                  <a:srgbClr val="FF0000"/>
                </a:solidFill>
              </a:rPr>
              <a:t>La lettera inizia </a:t>
            </a:r>
            <a:r>
              <a:rPr lang="it-IT" dirty="0"/>
              <a:t>con un’esortazione a perseverare </a:t>
            </a:r>
          </a:p>
          <a:p>
            <a:pPr algn="just"/>
            <a:r>
              <a:rPr lang="it-IT" dirty="0"/>
              <a:t> nella persecuzione (1,3-12); segue un’istruzione </a:t>
            </a:r>
          </a:p>
          <a:p>
            <a:pPr algn="just"/>
            <a:r>
              <a:rPr lang="it-IT" dirty="0"/>
              <a:t> su ciò che vieta di ritenere che la parusia sia </a:t>
            </a:r>
          </a:p>
          <a:p>
            <a:pPr algn="just"/>
            <a:r>
              <a:rPr lang="it-IT" dirty="0"/>
              <a:t> imminente (2,1-12), un’esortazione a perseverare </a:t>
            </a:r>
          </a:p>
          <a:p>
            <a:pPr algn="just"/>
            <a:r>
              <a:rPr lang="it-IT" dirty="0"/>
              <a:t> (2,13-3,5), e infine, la nota di biasimo per gli oziosi </a:t>
            </a:r>
          </a:p>
          <a:p>
            <a:pPr algn="just"/>
            <a:r>
              <a:rPr lang="it-IT" dirty="0"/>
              <a:t> e gli sregolati (3,6-15).</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18AFFEA5-0458-D819-09A6-9EE527C00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5" y="4300200"/>
            <a:ext cx="3360336" cy="2517008"/>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xEl>
                                              <p:pRg st="9" end="9"/>
                                            </p:txEl>
                                          </p:spTgt>
                                        </p:tgtEl>
                                        <p:attrNameLst>
                                          <p:attrName>style.visibility</p:attrName>
                                        </p:attrNameLst>
                                      </p:cBhvr>
                                      <p:to>
                                        <p:strVal val="visible"/>
                                      </p:to>
                                    </p:set>
                                    <p:animEffect transition="in" filter="fade">
                                      <p:cBhvr>
                                        <p:cTn id="65" dur="1000"/>
                                        <p:tgtEl>
                                          <p:spTgt spid="13">
                                            <p:txEl>
                                              <p:pRg st="9" end="9"/>
                                            </p:txEl>
                                          </p:spTgt>
                                        </p:tgtEl>
                                      </p:cBhvr>
                                    </p:animEffect>
                                    <p:anim calcmode="lin" valueType="num">
                                      <p:cBhvr>
                                        <p:cTn id="66"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
                                            <p:txEl>
                                              <p:pRg st="10" end="10"/>
                                            </p:txEl>
                                          </p:spTgt>
                                        </p:tgtEl>
                                        <p:attrNameLst>
                                          <p:attrName>style.visibility</p:attrName>
                                        </p:attrNameLst>
                                      </p:cBhvr>
                                      <p:to>
                                        <p:strVal val="visible"/>
                                      </p:to>
                                    </p:set>
                                    <p:animEffect transition="in" filter="fade">
                                      <p:cBhvr>
                                        <p:cTn id="70" dur="1000"/>
                                        <p:tgtEl>
                                          <p:spTgt spid="13">
                                            <p:txEl>
                                              <p:pRg st="10" end="10"/>
                                            </p:txEl>
                                          </p:spTgt>
                                        </p:tgtEl>
                                      </p:cBhvr>
                                    </p:animEffect>
                                    <p:anim calcmode="lin" valueType="num">
                                      <p:cBhvr>
                                        <p:cTn id="71"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3">
                                            <p:txEl>
                                              <p:pRg st="11" end="11"/>
                                            </p:txEl>
                                          </p:spTgt>
                                        </p:tgtEl>
                                        <p:attrNameLst>
                                          <p:attrName>style.visibility</p:attrName>
                                        </p:attrNameLst>
                                      </p:cBhvr>
                                      <p:to>
                                        <p:strVal val="visible"/>
                                      </p:to>
                                    </p:set>
                                    <p:animEffect transition="in" filter="fade">
                                      <p:cBhvr>
                                        <p:cTn id="75" dur="1000"/>
                                        <p:tgtEl>
                                          <p:spTgt spid="13">
                                            <p:txEl>
                                              <p:pRg st="11" end="11"/>
                                            </p:txEl>
                                          </p:spTgt>
                                        </p:tgtEl>
                                      </p:cBhvr>
                                    </p:animEffect>
                                    <p:anim calcmode="lin" valueType="num">
                                      <p:cBhvr>
                                        <p:cTn id="76"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Prima lettera a Timoteo</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Timoteo, nativo di Listra in Licaonia, figlio di padre greco e di madre ebrea, </a:t>
            </a:r>
            <a:r>
              <a:rPr lang="it-IT" dirty="0"/>
              <a:t>si unì a Paolo all’inizio del secondo viaggio missionario (At. 16,1-3); rimasto tra i suoi discepoli più fedeli, fu per l’Apostolo come un figlio carissimo e collaboratore impareggiabile (Fil. 2,19-20).</a:t>
            </a:r>
          </a:p>
          <a:p>
            <a:pPr marL="92075" indent="-92075" algn="just">
              <a:buFontTx/>
              <a:buChar char="-"/>
            </a:pPr>
            <a:r>
              <a:rPr lang="it-IT" b="1" dirty="0">
                <a:solidFill>
                  <a:srgbClr val="FF0000"/>
                </a:solidFill>
              </a:rPr>
              <a:t>La lettera lo presenta come responsabile della chiesa di Efeso, </a:t>
            </a:r>
            <a:r>
              <a:rPr lang="it-IT" dirty="0"/>
              <a:t>dove Paolo lo ha proposto temporaneamente come vescovo missionario, con lo scopo di «richiamare alcuni dall’insegnare cose diverse» e aberranti dalle linee della vera fede.</a:t>
            </a:r>
          </a:p>
          <a:p>
            <a:pPr marL="92075" indent="-92075" algn="just">
              <a:buFontTx/>
              <a:buChar char="-"/>
            </a:pPr>
            <a:r>
              <a:rPr lang="it-IT" b="1" dirty="0">
                <a:solidFill>
                  <a:srgbClr val="FF0000"/>
                </a:solidFill>
              </a:rPr>
              <a:t>Per incoraggiare il diletto discepolo, </a:t>
            </a:r>
            <a:r>
              <a:rPr lang="it-IT" dirty="0"/>
              <a:t>giovane e piuttosto timido di temperamento, nelle difficoltà che si presentavano agli inizi di un apostolato autonomo e autorevole, Paolo gli indirizza la lettera dalla Macedonia, verso l’anno 65-66.</a:t>
            </a:r>
          </a:p>
          <a:p>
            <a:pPr marL="92075" indent="-92075" algn="just">
              <a:buFontTx/>
              <a:buChar char="-"/>
            </a:pPr>
            <a:r>
              <a:rPr lang="it-IT" b="1" dirty="0">
                <a:solidFill>
                  <a:srgbClr val="FF0000"/>
                </a:solidFill>
              </a:rPr>
              <a:t>Dopo l’indirizzo e il saluto (1,1-2), </a:t>
            </a:r>
            <a:r>
              <a:rPr lang="it-IT" dirty="0"/>
              <a:t>Timoteo viene esortato a comportarsi come «difensore della verità» (1,3-20); successivamente gli si indicano i compiti di «organizzatore del culto» (2,1-15) e di «pastore del gregge» (3,1-6,2); come tale deve avere idee precise circa le cariche ecclesiastiche, episcopi e diaconi (3,1-13); la chiesa e il mistero della pietà (3,14-16), i falsi dottori (4,1-16), i fedeli in generale (5,1-12), le vedove (5,3-16), i presbiteri (5,17-25), gli schiavi (6,1-2).</a:t>
            </a:r>
          </a:p>
          <a:p>
            <a:pPr marL="92075" indent="-92075" algn="just">
              <a:buFontTx/>
              <a:buChar char="-"/>
            </a:pPr>
            <a:r>
              <a:rPr lang="it-IT" b="1" dirty="0">
                <a:solidFill>
                  <a:srgbClr val="FF0000"/>
                </a:solidFill>
              </a:rPr>
              <a:t>Conclude con la contrapposizione tra falsi maestri e Timoteo </a:t>
            </a:r>
            <a:r>
              <a:rPr lang="it-IT" dirty="0"/>
              <a:t>che deve mostrarsi maestro di verità (6,3-16), un monito ai ricchi (6,17-19), esortazioni finali e saluti ( 6,20-21).</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Seconda lettera a Timoteo</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La lettera sembra scritta da Roma </a:t>
            </a:r>
            <a:r>
              <a:rPr lang="it-IT" dirty="0"/>
              <a:t>durante la seconda prigionia, </a:t>
            </a:r>
          </a:p>
          <a:p>
            <a:pPr algn="just"/>
            <a:r>
              <a:rPr lang="it-IT" dirty="0"/>
              <a:t> quando Paolo sente ormai vicino il termine della sua esistenza </a:t>
            </a:r>
          </a:p>
          <a:p>
            <a:pPr algn="just"/>
            <a:r>
              <a:rPr lang="it-IT" dirty="0"/>
              <a:t> terrena. É considerato unanimemente il testamento spirituale </a:t>
            </a:r>
          </a:p>
          <a:p>
            <a:pPr algn="just"/>
            <a:r>
              <a:rPr lang="it-IT" dirty="0"/>
              <a:t> dell’Apostolo e un tono patetico e commosso la pervade da un </a:t>
            </a:r>
          </a:p>
          <a:p>
            <a:pPr algn="just"/>
            <a:r>
              <a:rPr lang="it-IT" dirty="0"/>
              <a:t> capo all’altro.</a:t>
            </a:r>
          </a:p>
          <a:p>
            <a:pPr marL="92075" indent="-92075" algn="just">
              <a:buFontTx/>
              <a:buChar char="-"/>
            </a:pPr>
            <a:r>
              <a:rPr lang="it-IT" b="1" dirty="0">
                <a:solidFill>
                  <a:srgbClr val="FF0000"/>
                </a:solidFill>
              </a:rPr>
              <a:t>S’intrecciano ricordi</a:t>
            </a:r>
            <a:r>
              <a:rPr lang="it-IT" dirty="0"/>
              <a:t>, rievocazioni, ammonimenti, lucide </a:t>
            </a:r>
          </a:p>
          <a:p>
            <a:pPr algn="just"/>
            <a:r>
              <a:rPr lang="it-IT" dirty="0"/>
              <a:t> affermazioni dottrinali, tra cui fondamentale quella sull’ispirazione </a:t>
            </a:r>
          </a:p>
          <a:p>
            <a:pPr algn="just"/>
            <a:r>
              <a:rPr lang="it-IT" dirty="0"/>
              <a:t> divina della sacra Scrittura (3,16-.17), e notizie di carattere personale.</a:t>
            </a:r>
          </a:p>
          <a:p>
            <a:pPr marL="92075" indent="-92075" algn="just">
              <a:buFontTx/>
              <a:buChar char="-"/>
            </a:pPr>
            <a:r>
              <a:rPr lang="it-IT" b="1" dirty="0">
                <a:solidFill>
                  <a:srgbClr val="FF0000"/>
                </a:solidFill>
              </a:rPr>
              <a:t>Particolarmente toccante l’invito a Timoteo di venire a Roma </a:t>
            </a:r>
            <a:r>
              <a:rPr lang="it-IT" dirty="0"/>
              <a:t>«quanto prima» (4,9), possibilmente «prima dell’inverno» (4,21), portandogli il mantello e le pergamene che erano rimaste a Troade (4,13), forse nei momenti concitati dell’arresto.</a:t>
            </a:r>
          </a:p>
          <a:p>
            <a:pPr marL="92075" indent="-92075" algn="just">
              <a:buFontTx/>
              <a:buChar char="-"/>
            </a:pPr>
            <a:r>
              <a:rPr lang="it-IT" b="1" dirty="0">
                <a:solidFill>
                  <a:srgbClr val="FF0000"/>
                </a:solidFill>
              </a:rPr>
              <a:t>Il contenuto della lettera </a:t>
            </a:r>
            <a:r>
              <a:rPr lang="it-IT" dirty="0"/>
              <a:t>si può così delineare: dopo il saluto, al quale fa seguito un commosso ringraziamento a Dio (1,1-5), viene un’esortazione alla fortezza nella predicazione del vangelo (1,6-2,2), le sofferenze e le ricompense dell’Apostolo (2,3-13), un’esortazione a stare in guardia contro i falsi maestri ai quali Timoteo deve contrapporre con forza e pazienza la sua dottrina (2,14-4,5). Come epilogo, il testamento spirituale dell’Apostolo «ho combattuto la buona battaglia» (4,7) e l’esortazione a raggiungerlo presto a Roma (4,21).</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DD9C98C7-C38A-28CB-6A73-545A802B4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1215916"/>
            <a:ext cx="1715720" cy="2123415"/>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1000"/>
                                        <p:tgtEl>
                                          <p:spTgt spid="13">
                                            <p:txEl>
                                              <p:pRg st="2" end="2"/>
                                            </p:txEl>
                                          </p:spTgt>
                                        </p:tgtEl>
                                      </p:cBhvr>
                                    </p:animEffect>
                                    <p:anim calcmode="lin" valueType="num">
                                      <p:cBhvr>
                                        <p:cTn id="2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1000"/>
                                        <p:tgtEl>
                                          <p:spTgt spid="13">
                                            <p:txEl>
                                              <p:pRg st="3" end="3"/>
                                            </p:txEl>
                                          </p:spTgt>
                                        </p:tgtEl>
                                      </p:cBhvr>
                                    </p:animEffect>
                                    <p:anim calcmode="lin" valueType="num">
                                      <p:cBhvr>
                                        <p:cTn id="2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1000"/>
                                        <p:tgtEl>
                                          <p:spTgt spid="13">
                                            <p:txEl>
                                              <p:pRg st="4" end="4"/>
                                            </p:txEl>
                                          </p:spTgt>
                                        </p:tgtEl>
                                      </p:cBhvr>
                                    </p:animEffect>
                                    <p:anim calcmode="lin" valueType="num">
                                      <p:cBhvr>
                                        <p:cTn id="3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xEl>
                                              <p:pRg st="6" end="6"/>
                                            </p:txEl>
                                          </p:spTgt>
                                        </p:tgtEl>
                                        <p:attrNameLst>
                                          <p:attrName>style.visibility</p:attrName>
                                        </p:attrNameLst>
                                      </p:cBhvr>
                                      <p:to>
                                        <p:strVal val="visible"/>
                                      </p:to>
                                    </p:set>
                                    <p:animEffect transition="in" filter="fade">
                                      <p:cBhvr>
                                        <p:cTn id="44" dur="1000"/>
                                        <p:tgtEl>
                                          <p:spTgt spid="13">
                                            <p:txEl>
                                              <p:pRg st="6" end="6"/>
                                            </p:txEl>
                                          </p:spTgt>
                                        </p:tgtEl>
                                      </p:cBhvr>
                                    </p:animEffect>
                                    <p:anim calcmode="lin" valueType="num">
                                      <p:cBhvr>
                                        <p:cTn id="4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Effect transition="in" filter="fade">
                                      <p:cBhvr>
                                        <p:cTn id="49" dur="1000"/>
                                        <p:tgtEl>
                                          <p:spTgt spid="13">
                                            <p:txEl>
                                              <p:pRg st="7" end="7"/>
                                            </p:txEl>
                                          </p:spTgt>
                                        </p:tgtEl>
                                      </p:cBhvr>
                                    </p:animEffect>
                                    <p:anim calcmode="lin" valueType="num">
                                      <p:cBhvr>
                                        <p:cTn id="5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8" end="8"/>
                                            </p:txEl>
                                          </p:spTgt>
                                        </p:tgtEl>
                                        <p:attrNameLst>
                                          <p:attrName>style.visibility</p:attrName>
                                        </p:attrNameLst>
                                      </p:cBhvr>
                                      <p:to>
                                        <p:strVal val="visible"/>
                                      </p:to>
                                    </p:set>
                                    <p:animEffect transition="in" filter="fade">
                                      <p:cBhvr>
                                        <p:cTn id="56" dur="1000"/>
                                        <p:tgtEl>
                                          <p:spTgt spid="13">
                                            <p:txEl>
                                              <p:pRg st="8" end="8"/>
                                            </p:txEl>
                                          </p:spTgt>
                                        </p:tgtEl>
                                      </p:cBhvr>
                                    </p:animEffect>
                                    <p:anim calcmode="lin" valueType="num">
                                      <p:cBhvr>
                                        <p:cTn id="57"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9" end="9"/>
                                            </p:txEl>
                                          </p:spTgt>
                                        </p:tgtEl>
                                        <p:attrNameLst>
                                          <p:attrName>style.visibility</p:attrName>
                                        </p:attrNameLst>
                                      </p:cBhvr>
                                      <p:to>
                                        <p:strVal val="visible"/>
                                      </p:to>
                                    </p:set>
                                    <p:animEffect transition="in" filter="fade">
                                      <p:cBhvr>
                                        <p:cTn id="63" dur="1000"/>
                                        <p:tgtEl>
                                          <p:spTgt spid="13">
                                            <p:txEl>
                                              <p:pRg st="9" end="9"/>
                                            </p:txEl>
                                          </p:spTgt>
                                        </p:tgtEl>
                                      </p:cBhvr>
                                    </p:animEffect>
                                    <p:anim calcmode="lin" valueType="num">
                                      <p:cBhvr>
                                        <p:cTn id="6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 Tito</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Tito, di origine pagana, </a:t>
            </a:r>
            <a:r>
              <a:rPr lang="it-IT" dirty="0"/>
              <a:t>probabilmente fu battezzato da Paolo, che perciò lo chiama «figlio verace secondo la fede comune» (1,4).</a:t>
            </a:r>
          </a:p>
          <a:p>
            <a:pPr marL="92075" indent="-92075" algn="just">
              <a:buFontTx/>
              <a:buChar char="-"/>
            </a:pPr>
            <a:r>
              <a:rPr lang="it-IT" b="1" dirty="0">
                <a:solidFill>
                  <a:srgbClr val="FF0000"/>
                </a:solidFill>
              </a:rPr>
              <a:t>Fu con l’Apostolo al concilio di Gerusalemme (Gal. 2,1-3) </a:t>
            </a:r>
            <a:r>
              <a:rPr lang="it-IT" dirty="0"/>
              <a:t>e svolse compiti fiduciari importanti a Corinto (2Cor. 2,13; 7,6. 13; 8,6-17). Nella lettera Tito appare come fiduciario di Paolo a Creta per completarvi l’evangelizzazione e l’organizzazione della Chiesa (1,5); incontrò ancora Paolo (2Tm. 4,10) e, secondo una tradizione, morì vescovo di Creta.</a:t>
            </a:r>
          </a:p>
          <a:p>
            <a:pPr marL="92075" indent="-92075" algn="just">
              <a:buFontTx/>
              <a:buChar char="-"/>
            </a:pPr>
            <a:r>
              <a:rPr lang="it-IT" b="1" dirty="0">
                <a:solidFill>
                  <a:srgbClr val="FF0000"/>
                </a:solidFill>
              </a:rPr>
              <a:t>Il contenuto della lettera verte su una serie di consigli e preoccupazioni </a:t>
            </a:r>
            <a:r>
              <a:rPr lang="it-IT" dirty="0"/>
              <a:t>che l’Apostolo dà al suo fedele discepolo, continuatore responsabile della sua opera.</a:t>
            </a:r>
          </a:p>
          <a:p>
            <a:pPr marL="92075" indent="-92075" algn="just">
              <a:buFontTx/>
              <a:buChar char="-"/>
            </a:pPr>
            <a:r>
              <a:rPr lang="it-IT" b="1" dirty="0">
                <a:solidFill>
                  <a:srgbClr val="FF0000"/>
                </a:solidFill>
              </a:rPr>
              <a:t>Dopo l’indirizzo (1,1-4), </a:t>
            </a:r>
            <a:r>
              <a:rPr lang="it-IT" dirty="0"/>
              <a:t>che descrive brevemente le finalità della missione apostolica, il corpo della lettera indica le qualità richieste nei ministri del Vangelo in ordine all’insegnamento (1,5-16), richiama i doveri particolari  di diverse categorie di persone (2,1-15) e i doveri generali di tutti i cristiani (3,1-7).</a:t>
            </a:r>
          </a:p>
          <a:p>
            <a:pPr marL="92075" indent="-92075" algn="just">
              <a:buFontTx/>
              <a:buChar char="-"/>
            </a:pPr>
            <a:r>
              <a:rPr lang="it-IT" b="1" dirty="0">
                <a:solidFill>
                  <a:srgbClr val="FF0000"/>
                </a:solidFill>
              </a:rPr>
              <a:t>A conclusione, </a:t>
            </a:r>
            <a:r>
              <a:rPr lang="it-IT" dirty="0"/>
              <a:t>alcuni consigli per individuare  e allontanare chi tenta di inquinare la verità cristiana con elementi estranei (3,8-11), e brevi notizie personali (3,12-15).</a:t>
            </a:r>
          </a:p>
          <a:p>
            <a:pPr marL="92075" indent="-92075" algn="just">
              <a:buFontTx/>
              <a:buChar char="-"/>
            </a:pPr>
            <a:r>
              <a:rPr lang="it-IT" b="1" dirty="0">
                <a:solidFill>
                  <a:srgbClr val="FF0000"/>
                </a:solidFill>
              </a:rPr>
              <a:t>Momenti contemplativi di questa lettera </a:t>
            </a:r>
            <a:r>
              <a:rPr lang="it-IT" dirty="0"/>
              <a:t>evocano la «grazia e la benignità del Salvatore nostro Dio» (3,4), apparse sulla terra per mostrare tutto il suo amore per l’uomo. Tale venuta è l’anticipazione della venuta finale, più luminosa «manifestazione della gloria» (2,13).</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 Filemone</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Questa breve lettera è un gioiello dell’epistolario paolino. </a:t>
            </a:r>
            <a:r>
              <a:rPr lang="it-IT" dirty="0"/>
              <a:t>É forse l’unica lettera scritta tutta dall’Apostolo di sua mano in cui traspaiono il cuore e lo spirito dell’autore. Il destinatario è Filemone, ricco cittadino di Colosse già convertito da Paolo alla fede.</a:t>
            </a:r>
          </a:p>
          <a:p>
            <a:pPr marL="92075" indent="-92075" algn="just">
              <a:buFontTx/>
              <a:buChar char="-"/>
            </a:pPr>
            <a:r>
              <a:rPr lang="it-IT" b="1" dirty="0">
                <a:solidFill>
                  <a:srgbClr val="FF0000"/>
                </a:solidFill>
              </a:rPr>
              <a:t>L’Apostolo gli scrive </a:t>
            </a:r>
            <a:r>
              <a:rPr lang="it-IT" dirty="0"/>
              <a:t>per annunciargli che gli invia il suo schiavo Onesimo che era fuggito, forse dopo un furto. L’ Apostolo incontra Onesimo a Roma e lo ha converte alla fede. Ora Filemone può riceverlo non soltanto senza punizioni, ma come un fratello, anzi come Paolo stesso.</a:t>
            </a:r>
          </a:p>
          <a:p>
            <a:pPr marL="92075" indent="-92075" algn="just">
              <a:buFontTx/>
              <a:buChar char="-"/>
            </a:pPr>
            <a:r>
              <a:rPr lang="it-IT" b="1" dirty="0">
                <a:solidFill>
                  <a:srgbClr val="FF0000"/>
                </a:solidFill>
              </a:rPr>
              <a:t>L’importanza storica di questo biglietto</a:t>
            </a:r>
            <a:r>
              <a:rPr lang="it-IT" dirty="0"/>
              <a:t>, inviato da Roma verso la fine della prigionia di Paolo (anno 62-63), deriva dall’essere un documento di prima mano sull’atteggiamento cristiano verso il fenomeno della schiavitù. </a:t>
            </a:r>
          </a:p>
          <a:p>
            <a:pPr marL="92075" indent="-92075" algn="just">
              <a:buFontTx/>
              <a:buChar char="-"/>
            </a:pPr>
            <a:r>
              <a:rPr lang="it-IT" b="1" dirty="0">
                <a:solidFill>
                  <a:srgbClr val="FF0000"/>
                </a:solidFill>
              </a:rPr>
              <a:t>Paolo non aggredisce </a:t>
            </a:r>
            <a:r>
              <a:rPr lang="it-IT" dirty="0"/>
              <a:t>frontalmente le condizioni sociali e giuridiche dell’epoca, ma vi immette il nuovo spirito della fraternità in Cristo e dell’uguaglianza di fronte a Dio Creatore e Padre. In termini moderni si direbbe che l’attenzione è rivolta non alle strutture ma alle persone e alla loro trasformazione interiore.</a:t>
            </a:r>
          </a:p>
          <a:p>
            <a:pPr marL="92075" indent="-92075" algn="just">
              <a:buFontTx/>
              <a:buChar char="-"/>
            </a:pPr>
            <a:r>
              <a:rPr lang="it-IT" b="1" dirty="0">
                <a:solidFill>
                  <a:srgbClr val="FF0000"/>
                </a:solidFill>
              </a:rPr>
              <a:t>La diffusione del messaggio di Cristo </a:t>
            </a:r>
            <a:r>
              <a:rPr lang="it-IT" dirty="0"/>
              <a:t>farà comprendere l’iniquità dell’istituzione della schiavitù e ne provocherà l’abrogazione che nessuna rivolta di schiavi riuscì ad ottenere.</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agli Ebrei</a:t>
            </a:r>
          </a:p>
        </p:txBody>
      </p:sp>
      <p:sp>
        <p:nvSpPr>
          <p:cNvPr id="13" name="CasellaDiTesto 12"/>
          <p:cNvSpPr txBox="1"/>
          <p:nvPr/>
        </p:nvSpPr>
        <p:spPr>
          <a:xfrm>
            <a:off x="251520" y="1196752"/>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Questa grande lettera</a:t>
            </a:r>
            <a:r>
              <a:rPr lang="it-IT" dirty="0"/>
              <a:t>, posta sempre in fondo all’elenco delle lettere paoline, non è di Paolo, ma di un ignoto autore, probabilmente della cerchia dei discepoli di Paolo, di notevole personalità e cultura. </a:t>
            </a:r>
          </a:p>
          <a:p>
            <a:pPr marL="92075" indent="-92075" algn="just">
              <a:buFontTx/>
              <a:buChar char="-"/>
            </a:pPr>
            <a:r>
              <a:rPr lang="it-IT" b="1" dirty="0">
                <a:solidFill>
                  <a:srgbClr val="FF0000"/>
                </a:solidFill>
              </a:rPr>
              <a:t>Gli «Ebrei» destinatari sono cristiani provenienti dal giudaismo</a:t>
            </a:r>
            <a:r>
              <a:rPr lang="it-IT" dirty="0"/>
              <a:t>, probabilmente viventi a Gerusalemme, a contatto del culto e del tempio, cui si fa costante riferimento nella lettera, e tentati di ritornare alla loro fede ebraica.</a:t>
            </a:r>
          </a:p>
          <a:p>
            <a:pPr marL="92075" indent="-92075" algn="just">
              <a:buFontTx/>
              <a:buChar char="-"/>
            </a:pPr>
            <a:r>
              <a:rPr lang="it-IT" b="1" dirty="0">
                <a:solidFill>
                  <a:srgbClr val="FF0000"/>
                </a:solidFill>
              </a:rPr>
              <a:t>Gerusalemme e il tempio </a:t>
            </a:r>
            <a:r>
              <a:rPr lang="it-IT" dirty="0"/>
              <a:t>furono distrutti nel ‘70, la lettera perciò si ritiene scritta verso il 65, non è detto da dove, ma una nota finale dice: «Vi salutano quelli dell’Italia» (13,24). </a:t>
            </a:r>
          </a:p>
          <a:p>
            <a:pPr marL="92075" indent="-92075" algn="just">
              <a:buFontTx/>
              <a:buChar char="-"/>
            </a:pPr>
            <a:r>
              <a:rPr lang="it-IT" b="1" dirty="0">
                <a:solidFill>
                  <a:srgbClr val="FF0000"/>
                </a:solidFill>
              </a:rPr>
              <a:t>Il contenuto della lettera </a:t>
            </a:r>
            <a:r>
              <a:rPr lang="it-IT" dirty="0"/>
              <a:t>verte sul rapporto tra Cristo e l’ordinamento religioso ebraico, tra il suo sacerdozio e quello di Aronne, tra il suo sacrificio redentore e i sacrifici del tempio, tra l’antica e la nuova alleanza. È chiaro dunque che la dottrina cristologica costituisce l’aspetto più rilevante di questa grande lettera.</a:t>
            </a:r>
          </a:p>
          <a:p>
            <a:pPr marL="92075" indent="-92075" algn="just">
              <a:buFontTx/>
              <a:buChar char="-"/>
            </a:pPr>
            <a:r>
              <a:rPr lang="it-IT" b="1" dirty="0">
                <a:solidFill>
                  <a:srgbClr val="FF0000"/>
                </a:solidFill>
              </a:rPr>
              <a:t>La conseguenza da trarre </a:t>
            </a:r>
            <a:r>
              <a:rPr lang="it-IT" dirty="0"/>
              <a:t>è che davanti a un «sommo sacerdote», come Cristo, «santo, innocente, immacolato», mediatore di un’alleanza migliore, è impensabile tornare alle «ombre» dell’A.T.</a:t>
            </a:r>
          </a:p>
          <a:p>
            <a:pPr marL="92075" indent="-92075" algn="just">
              <a:buFontTx/>
              <a:buChar char="-"/>
            </a:pPr>
            <a:r>
              <a:rPr lang="it-IT" b="1" dirty="0">
                <a:solidFill>
                  <a:srgbClr val="FF0000"/>
                </a:solidFill>
              </a:rPr>
              <a:t>La lettera si articola </a:t>
            </a:r>
            <a:r>
              <a:rPr lang="it-IT" dirty="0"/>
              <a:t>perciò spontaneamente in una parte dottrinale-dogmatica (1,1-10,18), alla quale fa seguito una parte parenetica, con l’invito a perseverare nella fede abbracciata e a praticare le virtù cristiane (10,19-13,5). Seguono come conclusione, alcuni ammonimenti, notizie e auguri (13,17-25).</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106</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Lettere cattoliche</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Si chiamano «cattoliche» sette lettere del N.T. che non sono indirizzate a nessuna comunità particolare </a:t>
            </a:r>
            <a:r>
              <a:rPr lang="it-IT" dirty="0"/>
              <a:t>e sono attribuite due a Pietro, una a Giacomo, una a Giuda e tre a Giovanni. Forse è stata l’assenza di destinatari particolari a suggerire l’appellativo «cattolico», cioè universale, documentato già nell’antichità. </a:t>
            </a:r>
          </a:p>
          <a:p>
            <a:pPr marL="92075" indent="-92075" algn="just">
              <a:buFontTx/>
              <a:buChar char="-"/>
            </a:pPr>
            <a:r>
              <a:rPr lang="it-IT" b="1" dirty="0">
                <a:solidFill>
                  <a:srgbClr val="FF0000"/>
                </a:solidFill>
              </a:rPr>
              <a:t>Ciascuna lettera </a:t>
            </a:r>
            <a:r>
              <a:rPr lang="it-IT" dirty="0"/>
              <a:t>possiede un suo carattere proprio e una propria finalità; anche la forma e lo stile sono diversi, data la pluralità degli autori e delle cause che ne provocarono la redazione.</a:t>
            </a:r>
          </a:p>
          <a:p>
            <a:pPr marL="92075" indent="-92075" algn="just">
              <a:buFontTx/>
              <a:buChar char="-"/>
            </a:pPr>
            <a:r>
              <a:rPr lang="it-IT" b="1" dirty="0">
                <a:solidFill>
                  <a:srgbClr val="FF0000"/>
                </a:solidFill>
              </a:rPr>
              <a:t>Nonostante le marcate differenze,</a:t>
            </a:r>
            <a:r>
              <a:rPr lang="it-IT" dirty="0"/>
              <a:t> tutte </a:t>
            </a:r>
          </a:p>
          <a:p>
            <a:pPr algn="just"/>
            <a:r>
              <a:rPr lang="it-IT" dirty="0"/>
              <a:t> queste lettere sono come omelie pastorali </a:t>
            </a:r>
          </a:p>
          <a:p>
            <a:pPr algn="just"/>
            <a:r>
              <a:rPr lang="it-IT" dirty="0"/>
              <a:t> redatte in forma di lettera per favorirne </a:t>
            </a:r>
          </a:p>
          <a:p>
            <a:pPr algn="just"/>
            <a:r>
              <a:rPr lang="it-IT" dirty="0"/>
              <a:t> la diffusione. I temi di catechesi cristiana </a:t>
            </a:r>
          </a:p>
          <a:p>
            <a:pPr algn="just"/>
            <a:r>
              <a:rPr lang="it-IT" dirty="0"/>
              <a:t> trattati vanno oltre l’interesse di un gruppo </a:t>
            </a:r>
          </a:p>
          <a:p>
            <a:pPr algn="just"/>
            <a:r>
              <a:rPr lang="it-IT" dirty="0"/>
              <a:t> particolare di lettori e riguardano tutta la </a:t>
            </a:r>
          </a:p>
          <a:p>
            <a:pPr algn="just"/>
            <a:r>
              <a:rPr lang="it-IT" dirty="0"/>
              <a:t> comunità cristiana.</a:t>
            </a:r>
          </a:p>
          <a:p>
            <a:pPr marL="92075" indent="-92075" algn="just">
              <a:buFontTx/>
              <a:buChar char="-"/>
            </a:pPr>
            <a:r>
              <a:rPr lang="it-IT" b="1" dirty="0">
                <a:solidFill>
                  <a:srgbClr val="FF0000"/>
                </a:solidFill>
              </a:rPr>
              <a:t>Nel quadro della dottrina neotestamentaria</a:t>
            </a:r>
            <a:r>
              <a:rPr lang="it-IT" dirty="0"/>
              <a:t> </a:t>
            </a:r>
          </a:p>
          <a:p>
            <a:pPr algn="just"/>
            <a:r>
              <a:rPr lang="it-IT" dirty="0"/>
              <a:t> queste lettere rappresentano come il tratto </a:t>
            </a:r>
          </a:p>
          <a:p>
            <a:pPr algn="just"/>
            <a:r>
              <a:rPr lang="it-IT" dirty="0"/>
              <a:t> di unione tra la semplice predicazione </a:t>
            </a:r>
          </a:p>
          <a:p>
            <a:pPr algn="just"/>
            <a:r>
              <a:rPr lang="it-IT" dirty="0"/>
              <a:t> evangelica e le ampie esposizioni </a:t>
            </a:r>
          </a:p>
          <a:p>
            <a:pPr algn="just"/>
            <a:r>
              <a:rPr lang="it-IT" dirty="0"/>
              <a:t> dottrinali e morali di grande valore che impressionano profondamente il lettore.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DF964E6E-7073-5C27-4869-56E04511D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680" y="3020367"/>
            <a:ext cx="4104456" cy="3074380"/>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fade">
                                      <p:cBhvr>
                                        <p:cTn id="36" dur="1000"/>
                                        <p:tgtEl>
                                          <p:spTgt spid="13">
                                            <p:txEl>
                                              <p:pRg st="4" end="4"/>
                                            </p:txEl>
                                          </p:spTgt>
                                        </p:tgtEl>
                                      </p:cBhvr>
                                    </p:animEffect>
                                    <p:anim calcmode="lin" valueType="num">
                                      <p:cBhvr>
                                        <p:cTn id="3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fade">
                                      <p:cBhvr>
                                        <p:cTn id="41" dur="1000"/>
                                        <p:tgtEl>
                                          <p:spTgt spid="13">
                                            <p:txEl>
                                              <p:pRg st="5" end="5"/>
                                            </p:txEl>
                                          </p:spTgt>
                                        </p:tgtEl>
                                      </p:cBhvr>
                                    </p:animEffect>
                                    <p:anim calcmode="lin" valueType="num">
                                      <p:cBhvr>
                                        <p:cTn id="4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xEl>
                                              <p:pRg st="6" end="6"/>
                                            </p:txEl>
                                          </p:spTgt>
                                        </p:tgtEl>
                                        <p:attrNameLst>
                                          <p:attrName>style.visibility</p:attrName>
                                        </p:attrNameLst>
                                      </p:cBhvr>
                                      <p:to>
                                        <p:strVal val="visible"/>
                                      </p:to>
                                    </p:set>
                                    <p:animEffect transition="in" filter="fade">
                                      <p:cBhvr>
                                        <p:cTn id="46" dur="1000"/>
                                        <p:tgtEl>
                                          <p:spTgt spid="13">
                                            <p:txEl>
                                              <p:pRg st="6" end="6"/>
                                            </p:txEl>
                                          </p:spTgt>
                                        </p:tgtEl>
                                      </p:cBhvr>
                                    </p:animEffect>
                                    <p:anim calcmode="lin" valueType="num">
                                      <p:cBhvr>
                                        <p:cTn id="47"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animEffect transition="in" filter="fade">
                                      <p:cBhvr>
                                        <p:cTn id="51" dur="1000"/>
                                        <p:tgtEl>
                                          <p:spTgt spid="13">
                                            <p:txEl>
                                              <p:pRg st="7" end="7"/>
                                            </p:txEl>
                                          </p:spTgt>
                                        </p:tgtEl>
                                      </p:cBhvr>
                                    </p:animEffect>
                                    <p:anim calcmode="lin" valueType="num">
                                      <p:cBhvr>
                                        <p:cTn id="52"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xEl>
                                              <p:pRg st="8" end="8"/>
                                            </p:txEl>
                                          </p:spTgt>
                                        </p:tgtEl>
                                        <p:attrNameLst>
                                          <p:attrName>style.visibility</p:attrName>
                                        </p:attrNameLst>
                                      </p:cBhvr>
                                      <p:to>
                                        <p:strVal val="visible"/>
                                      </p:to>
                                    </p:set>
                                    <p:animEffect transition="in" filter="fade">
                                      <p:cBhvr>
                                        <p:cTn id="56" dur="1000"/>
                                        <p:tgtEl>
                                          <p:spTgt spid="13">
                                            <p:txEl>
                                              <p:pRg st="8" end="8"/>
                                            </p:txEl>
                                          </p:spTgt>
                                        </p:tgtEl>
                                      </p:cBhvr>
                                    </p:animEffect>
                                    <p:anim calcmode="lin" valueType="num">
                                      <p:cBhvr>
                                        <p:cTn id="57"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9" end="9"/>
                                            </p:txEl>
                                          </p:spTgt>
                                        </p:tgtEl>
                                        <p:attrNameLst>
                                          <p:attrName>style.visibility</p:attrName>
                                        </p:attrNameLst>
                                      </p:cBhvr>
                                      <p:to>
                                        <p:strVal val="visible"/>
                                      </p:to>
                                    </p:set>
                                    <p:animEffect transition="in" filter="fade">
                                      <p:cBhvr>
                                        <p:cTn id="63" dur="1000"/>
                                        <p:tgtEl>
                                          <p:spTgt spid="13">
                                            <p:txEl>
                                              <p:pRg st="9" end="9"/>
                                            </p:txEl>
                                          </p:spTgt>
                                        </p:tgtEl>
                                      </p:cBhvr>
                                    </p:animEffect>
                                    <p:anim calcmode="lin" valueType="num">
                                      <p:cBhvr>
                                        <p:cTn id="6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3">
                                            <p:txEl>
                                              <p:pRg st="10" end="10"/>
                                            </p:txEl>
                                          </p:spTgt>
                                        </p:tgtEl>
                                        <p:attrNameLst>
                                          <p:attrName>style.visibility</p:attrName>
                                        </p:attrNameLst>
                                      </p:cBhvr>
                                      <p:to>
                                        <p:strVal val="visible"/>
                                      </p:to>
                                    </p:set>
                                    <p:animEffect transition="in" filter="fade">
                                      <p:cBhvr>
                                        <p:cTn id="68" dur="1000"/>
                                        <p:tgtEl>
                                          <p:spTgt spid="13">
                                            <p:txEl>
                                              <p:pRg st="10" end="10"/>
                                            </p:txEl>
                                          </p:spTgt>
                                        </p:tgtEl>
                                      </p:cBhvr>
                                    </p:animEffect>
                                    <p:anim calcmode="lin" valueType="num">
                                      <p:cBhvr>
                                        <p:cTn id="69"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3">
                                            <p:txEl>
                                              <p:pRg st="11" end="11"/>
                                            </p:txEl>
                                          </p:spTgt>
                                        </p:tgtEl>
                                        <p:attrNameLst>
                                          <p:attrName>style.visibility</p:attrName>
                                        </p:attrNameLst>
                                      </p:cBhvr>
                                      <p:to>
                                        <p:strVal val="visible"/>
                                      </p:to>
                                    </p:set>
                                    <p:animEffect transition="in" filter="fade">
                                      <p:cBhvr>
                                        <p:cTn id="73" dur="1000"/>
                                        <p:tgtEl>
                                          <p:spTgt spid="13">
                                            <p:txEl>
                                              <p:pRg st="11" end="11"/>
                                            </p:txEl>
                                          </p:spTgt>
                                        </p:tgtEl>
                                      </p:cBhvr>
                                    </p:animEffect>
                                    <p:anim calcmode="lin" valueType="num">
                                      <p:cBhvr>
                                        <p:cTn id="74"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3">
                                            <p:txEl>
                                              <p:pRg st="12" end="12"/>
                                            </p:txEl>
                                          </p:spTgt>
                                        </p:tgtEl>
                                        <p:attrNameLst>
                                          <p:attrName>style.visibility</p:attrName>
                                        </p:attrNameLst>
                                      </p:cBhvr>
                                      <p:to>
                                        <p:strVal val="visible"/>
                                      </p:to>
                                    </p:set>
                                    <p:animEffect transition="in" filter="fade">
                                      <p:cBhvr>
                                        <p:cTn id="78" dur="1000"/>
                                        <p:tgtEl>
                                          <p:spTgt spid="13">
                                            <p:txEl>
                                              <p:pRg st="12" end="12"/>
                                            </p:txEl>
                                          </p:spTgt>
                                        </p:tgtEl>
                                      </p:cBhvr>
                                    </p:animEffect>
                                    <p:anim calcmode="lin" valueType="num">
                                      <p:cBhvr>
                                        <p:cTn id="79"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80" dur="1000" fill="hold"/>
                                        <p:tgtEl>
                                          <p:spTgt spid="13">
                                            <p:txEl>
                                              <p:pRg st="12" end="12"/>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3">
                                            <p:txEl>
                                              <p:pRg st="13" end="13"/>
                                            </p:txEl>
                                          </p:spTgt>
                                        </p:tgtEl>
                                        <p:attrNameLst>
                                          <p:attrName>style.visibility</p:attrName>
                                        </p:attrNameLst>
                                      </p:cBhvr>
                                      <p:to>
                                        <p:strVal val="visible"/>
                                      </p:to>
                                    </p:set>
                                    <p:animEffect transition="in" filter="fade">
                                      <p:cBhvr>
                                        <p:cTn id="83" dur="1000"/>
                                        <p:tgtEl>
                                          <p:spTgt spid="13">
                                            <p:txEl>
                                              <p:pRg st="13" end="13"/>
                                            </p:txEl>
                                          </p:spTgt>
                                        </p:tgtEl>
                                      </p:cBhvr>
                                    </p:animEffect>
                                    <p:anim calcmode="lin" valueType="num">
                                      <p:cBhvr>
                                        <p:cTn id="84" dur="1000" fill="hold"/>
                                        <p:tgtEl>
                                          <p:spTgt spid="13">
                                            <p:txEl>
                                              <p:pRg st="13" end="13"/>
                                            </p:txEl>
                                          </p:spTgt>
                                        </p:tgtEl>
                                        <p:attrNameLst>
                                          <p:attrName>ppt_x</p:attrName>
                                        </p:attrNameLst>
                                      </p:cBhvr>
                                      <p:tavLst>
                                        <p:tav tm="0">
                                          <p:val>
                                            <p:strVal val="#ppt_x"/>
                                          </p:val>
                                        </p:tav>
                                        <p:tav tm="100000">
                                          <p:val>
                                            <p:strVal val="#ppt_x"/>
                                          </p:val>
                                        </p:tav>
                                      </p:tavLst>
                                    </p:anim>
                                    <p:anim calcmode="lin" valueType="num">
                                      <p:cBhvr>
                                        <p:cTn id="85" dur="1000" fill="hold"/>
                                        <p:tgtEl>
                                          <p:spTgt spid="1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di Giacomo</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L’autore di questa lettera si presenta come Giacomo</a:t>
            </a:r>
            <a:r>
              <a:rPr lang="it-IT" dirty="0"/>
              <a:t>, servo di Dio e del Signore Gesù Cristo (1,1). Non si tratta dell’apostolo, ma di Giacomo, stimato come una delle colonne della Chiesa (Gal. 2,9), capo della comunità di Gerusalemme per una trentina di anni, molto attaccato al giudaismo e assai aderente alle usanza giudaiche. Fu  ucciso verso il 62 sotto il sommo sacerdote Anania.</a:t>
            </a:r>
          </a:p>
          <a:p>
            <a:pPr marL="92075" indent="-92075" algn="just">
              <a:buFontTx/>
              <a:buChar char="-"/>
            </a:pPr>
            <a:r>
              <a:rPr lang="it-IT" b="1" dirty="0">
                <a:solidFill>
                  <a:srgbClr val="FF0000"/>
                </a:solidFill>
              </a:rPr>
              <a:t>A lui la tradizione cristiana attribuisce la lettera, </a:t>
            </a:r>
            <a:r>
              <a:rPr lang="it-IT" dirty="0"/>
              <a:t>ma vi sono motivi di ritenere che sia opera di qualche discepolo, che può averla scritta prima della fine del secolo.</a:t>
            </a:r>
          </a:p>
          <a:p>
            <a:pPr marL="92075" indent="-92075" algn="just">
              <a:buFontTx/>
              <a:buChar char="-"/>
            </a:pPr>
            <a:r>
              <a:rPr lang="it-IT" b="1" dirty="0">
                <a:solidFill>
                  <a:srgbClr val="FF0000"/>
                </a:solidFill>
              </a:rPr>
              <a:t>Quando, dove e a chi sia stata scritta questa lettera rimane storicamente un enigma.</a:t>
            </a:r>
            <a:r>
              <a:rPr lang="it-IT" dirty="0"/>
              <a:t> La menzione delle dodici tribù disseminate nel mondo «nella diaspora» si riferisce probabilmente a tutta la chiesa, ma ha certamente presenti gli Ebrei convertiti al cristianesimo  invitati a una più radicale ed effettiva pratica delle virtù cristiane: la fede che dev’essere vitale (2,1.5.14-17; 5,15), la carità senza preferenze (2,2-4.13; 5,7), la prudenza nel parlare (3,2-11), la pazienza (5,7-11). </a:t>
            </a:r>
          </a:p>
          <a:p>
            <a:pPr marL="92075" indent="-92075" algn="just">
              <a:buFontTx/>
              <a:buChar char="-"/>
            </a:pPr>
            <a:r>
              <a:rPr lang="it-IT" b="1" dirty="0">
                <a:solidFill>
                  <a:srgbClr val="FF0000"/>
                </a:solidFill>
              </a:rPr>
              <a:t>Lo scritto raccomanda </a:t>
            </a:r>
            <a:r>
              <a:rPr lang="it-IT" dirty="0"/>
              <a:t>assai la preghiera individuale e comunitaria (1,5-8; 4,2s; 5,7-11). Importante per la teologia è l’accento alla preghiera e all’unzione con l’olio dell’ammalato, ad opera degli anziani della comunità (5,14s).</a:t>
            </a:r>
          </a:p>
          <a:p>
            <a:pPr marL="92075" indent="-92075" algn="just">
              <a:buFontTx/>
              <a:buChar char="-"/>
            </a:pPr>
            <a:r>
              <a:rPr lang="it-IT" b="1" dirty="0">
                <a:solidFill>
                  <a:srgbClr val="FF0000"/>
                </a:solidFill>
              </a:rPr>
              <a:t>Su questo riferimento </a:t>
            </a:r>
            <a:r>
              <a:rPr lang="it-IT" dirty="0"/>
              <a:t>il Concilio di Trento ha basato la prova scritturistica per il sacramento dell’unzione degli infermi.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108</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Prima lettera di Pietro</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La prima lettera di «Pietro, apostolo di Gesù Cristo» è stata scritta da Roma</a:t>
            </a:r>
            <a:r>
              <a:rPr lang="it-IT" dirty="0"/>
              <a:t>, qualificata come «Babilonia» perché pagana e persecutrice (5,13), verso l’anno 64. Vi è però chi pensa che la lettera sia stata scritta verso gli anni 80, presumibilmente nell’Asia Minore da un anonimo discepolo di Pietro.</a:t>
            </a:r>
          </a:p>
          <a:p>
            <a:pPr marL="92075" indent="-92075" algn="just">
              <a:buFontTx/>
              <a:buChar char="-"/>
            </a:pPr>
            <a:r>
              <a:rPr lang="it-IT" b="1" dirty="0">
                <a:solidFill>
                  <a:srgbClr val="FF0000"/>
                </a:solidFill>
              </a:rPr>
              <a:t>I destinatari sono cristiani sparsi in varie province dell’Asia Minore</a:t>
            </a:r>
            <a:r>
              <a:rPr lang="it-IT" dirty="0"/>
              <a:t>, provenienti dal paganesimo, ma anche dal giudaismo, circondati da difficoltà e sofferenze, provenienti dall’ambiente ostile circostante.</a:t>
            </a:r>
          </a:p>
          <a:p>
            <a:pPr marL="92075" indent="-92075" algn="just">
              <a:buFontTx/>
              <a:buChar char="-"/>
            </a:pPr>
            <a:r>
              <a:rPr lang="it-IT" b="1" dirty="0">
                <a:solidFill>
                  <a:srgbClr val="FF0000"/>
                </a:solidFill>
              </a:rPr>
              <a:t>Il contenuto della lettera è pratico </a:t>
            </a:r>
            <a:r>
              <a:rPr lang="it-IT" dirty="0"/>
              <a:t>e tocca gli argomenti principali della catechesi primitiva. Dio Padre, misericordioso e giusto (1,3; 2,3; 3,15), salvatore degli uomini mediante il proprio sangue (5,1-4), risuscitato e glorificato (3,21s; 4,11), che verrà a giudicare i vivi e i morti (4,5s.17s); l’uomo peccatore, salvato mediante il battesimo, che lo impegna a una vita nuova (1,13; 2,1-11; 3,13; 4,1.15), in unione a Gesù Cristo, con cui forma il nuovo popolo santo, tempio spirituale (2,4-9).</a:t>
            </a:r>
          </a:p>
          <a:p>
            <a:pPr marL="92075" indent="-92075" algn="just">
              <a:buFontTx/>
              <a:buChar char="-"/>
            </a:pPr>
            <a:r>
              <a:rPr lang="it-IT" b="1" dirty="0">
                <a:solidFill>
                  <a:srgbClr val="FF0000"/>
                </a:solidFill>
              </a:rPr>
              <a:t>Una caratteristica dei cristiani su cui più volte ritorna la lettera </a:t>
            </a:r>
            <a:r>
              <a:rPr lang="it-IT" dirty="0"/>
              <a:t>è la partecipazione alle sofferenze di Cristo (1,6s; 2,19-21; 3,14; 4,13s; 5,10), attraverso le quali si diventa collaboratori suoi, tesi verso la felicità e la dimora futura ed eterna.</a:t>
            </a:r>
          </a:p>
          <a:p>
            <a:pPr marL="92075" indent="-92075" algn="just">
              <a:buFontTx/>
              <a:buChar char="-"/>
            </a:pPr>
            <a:r>
              <a:rPr lang="it-IT" b="1" dirty="0">
                <a:solidFill>
                  <a:srgbClr val="FF0000"/>
                </a:solidFill>
              </a:rPr>
              <a:t>Inoltre, solo in questa lettera troviamo espressa la discesa di Cristo agli inferi (3,19; 4,6), </a:t>
            </a:r>
            <a:r>
              <a:rPr lang="it-IT" dirty="0"/>
              <a:t>segno dell’ampiezza della sovranità di Cristo e dell’efficacia universale della redenzione da lui operata.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109</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Seconda lettera di Pietro</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Questa lettera si presenta scritta da «Simeone Pietro, servo ed apostolo di Gesù Cristo» </a:t>
            </a:r>
            <a:r>
              <a:rPr lang="it-IT" dirty="0"/>
              <a:t>(1,1; 3,1); ma, mentre la prima fu assai presto conosciuta e riconosciuta come scritta dal principe degli apostoli, questa si fece strada assai lentamente e non senza difficoltà. Del resto nella lettera ci sono elementi che fanno dubitare della sua autenticità.</a:t>
            </a:r>
          </a:p>
          <a:p>
            <a:pPr marL="92075" indent="-92075" algn="just">
              <a:buFontTx/>
              <a:buChar char="-"/>
            </a:pPr>
            <a:r>
              <a:rPr lang="it-IT" b="1" dirty="0">
                <a:solidFill>
                  <a:srgbClr val="FF0000"/>
                </a:solidFill>
              </a:rPr>
              <a:t>Tuttavia, pur non essendo riconosciuta come di Pietro, </a:t>
            </a:r>
            <a:r>
              <a:rPr lang="it-IT" dirty="0"/>
              <a:t>questa lettera dovette essere scritta da un suo discepolo che ne interpretò fedelmente il pensiero. Lo scritto per la ricchezza del suo contenuto e l’opportunità delle sue esortazioni morali, fu assai usato nella comunità cristiana e considerato Scrittura sacra.</a:t>
            </a:r>
          </a:p>
          <a:p>
            <a:pPr marL="92075" indent="-92075" algn="just">
              <a:buFontTx/>
              <a:buChar char="-"/>
            </a:pPr>
            <a:r>
              <a:rPr lang="it-IT" b="1" dirty="0">
                <a:solidFill>
                  <a:srgbClr val="FF0000"/>
                </a:solidFill>
              </a:rPr>
              <a:t>Probabilmente fu composto verso il 90</a:t>
            </a:r>
            <a:r>
              <a:rPr lang="it-IT" dirty="0"/>
              <a:t>, nella seconda generazione cristiana (3,4) quando alcuni battezzati defezionarono (2,20-22;3,17), gli erranti crescevano e s’infiltravano nella comunità, lasciandosi portare dal più lascivo libertinismo (2,2.10,12s,18), dal disprezzo per ogni autorità (2,10), e negavano la divinità di cristo (2,1). </a:t>
            </a:r>
          </a:p>
          <a:p>
            <a:pPr marL="92075" indent="-92075" algn="just">
              <a:buFontTx/>
              <a:buChar char="-"/>
            </a:pPr>
            <a:r>
              <a:rPr lang="it-IT" b="1" dirty="0">
                <a:solidFill>
                  <a:srgbClr val="FF0000"/>
                </a:solidFill>
              </a:rPr>
              <a:t>L’utilità pratica della lettera è notevole. Essa potrebbe intitolarsi: fede e vita cristiana. </a:t>
            </a:r>
            <a:r>
              <a:rPr lang="it-IT" dirty="0"/>
              <a:t>A Dio, che chiama e dona abbondantemente (1,3s), il cristiano deve rispondere con la pratica delle virtù (1,5-10), l’accettazione dell’insegnamento vero (1,16.19s), non prestando ascolto a falsi profeti e maestri (2,1-3), ma credendo a Dio e vivendo nella speranza (3,5-18).</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5EE0B431-9A38-41D6-ACA6-72FB347ECD98}"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11</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chemeClr val="accent2">
                    <a:lumMod val="75000"/>
                  </a:schemeClr>
                </a:solidFill>
              </a:rPr>
              <a:t>Notizie e curiosità intorno alla Bibbia</a:t>
            </a:r>
          </a:p>
        </p:txBody>
      </p:sp>
      <p:sp>
        <p:nvSpPr>
          <p:cNvPr id="13" name="CasellaDiTesto 12"/>
          <p:cNvSpPr txBox="1"/>
          <p:nvPr/>
        </p:nvSpPr>
        <p:spPr>
          <a:xfrm>
            <a:off x="251520" y="1196752"/>
            <a:ext cx="8640960" cy="6247864"/>
          </a:xfrm>
          <a:prstGeom prst="rect">
            <a:avLst/>
          </a:prstGeom>
          <a:noFill/>
        </p:spPr>
        <p:txBody>
          <a:bodyPr wrap="square" numCol="2" rtlCol="0">
            <a:spAutoFit/>
          </a:bodyPr>
          <a:lstStyle/>
          <a:p>
            <a:r>
              <a:rPr lang="it-IT" sz="2000" dirty="0"/>
              <a:t>        </a:t>
            </a:r>
          </a:p>
          <a:p>
            <a:r>
              <a:rPr lang="it-IT" sz="2000" dirty="0"/>
              <a:t>        L’Ispirazione umana e divina</a:t>
            </a:r>
          </a:p>
          <a:p>
            <a:endParaRPr lang="it-IT" sz="2000" dirty="0"/>
          </a:p>
          <a:p>
            <a:r>
              <a:rPr lang="it-IT" sz="2000" dirty="0"/>
              <a:t>        Papiri, pergamene e carta </a:t>
            </a:r>
          </a:p>
          <a:p>
            <a:endParaRPr lang="it-IT" sz="2000" dirty="0"/>
          </a:p>
          <a:p>
            <a:r>
              <a:rPr lang="it-IT" sz="2000" dirty="0"/>
              <a:t>        Autori, redattori e compositori</a:t>
            </a:r>
          </a:p>
          <a:p>
            <a:endParaRPr lang="it-IT" sz="2000" dirty="0"/>
          </a:p>
          <a:p>
            <a:r>
              <a:rPr lang="it-IT" sz="2000" dirty="0"/>
              <a:t>        Una storia di alleanze</a:t>
            </a:r>
          </a:p>
          <a:p>
            <a:endParaRPr lang="it-IT" sz="2000" dirty="0"/>
          </a:p>
          <a:p>
            <a:r>
              <a:rPr lang="it-IT" sz="2000" dirty="0"/>
              <a:t>        Un intreccio di generi diversi</a:t>
            </a:r>
          </a:p>
          <a:p>
            <a:endParaRPr lang="it-IT" sz="2000" dirty="0"/>
          </a:p>
          <a:p>
            <a:r>
              <a:rPr lang="it-IT" sz="2000" dirty="0"/>
              <a:t>        Antico e Nuovo Testamento</a:t>
            </a:r>
          </a:p>
          <a:p>
            <a:r>
              <a:rPr lang="it-IT" sz="2000" dirty="0"/>
              <a:t>  </a:t>
            </a:r>
          </a:p>
          <a:p>
            <a:r>
              <a:rPr lang="it-IT" sz="2000" dirty="0"/>
              <a:t>        Un Dio che si incarna</a:t>
            </a:r>
          </a:p>
          <a:p>
            <a:endParaRPr lang="it-IT" sz="2000" dirty="0"/>
          </a:p>
          <a:p>
            <a:r>
              <a:rPr lang="it-IT" sz="2000" dirty="0"/>
              <a:t>        Tesori sotto la sabbia</a:t>
            </a:r>
          </a:p>
          <a:p>
            <a:endParaRPr lang="it-IT" sz="2000" dirty="0"/>
          </a:p>
          <a:p>
            <a:endParaRPr lang="it-IT" sz="2000" dirty="0"/>
          </a:p>
          <a:p>
            <a:endParaRPr lang="it-IT" sz="2000" dirty="0"/>
          </a:p>
          <a:p>
            <a:endParaRPr lang="it-IT" sz="2000" dirty="0"/>
          </a:p>
          <a:p>
            <a:endParaRPr lang="it-IT" sz="2000" dirty="0"/>
          </a:p>
          <a:p>
            <a:r>
              <a:rPr lang="it-IT" sz="2000" dirty="0"/>
              <a:t>  Bibbia e scienza</a:t>
            </a:r>
          </a:p>
          <a:p>
            <a:endParaRPr lang="it-IT" sz="2000" dirty="0"/>
          </a:p>
          <a:p>
            <a:r>
              <a:rPr lang="it-IT" sz="2000" dirty="0"/>
              <a:t>  Bibbia e violenza</a:t>
            </a:r>
          </a:p>
          <a:p>
            <a:endParaRPr lang="it-IT" sz="2000" dirty="0"/>
          </a:p>
          <a:p>
            <a:r>
              <a:rPr lang="it-IT" sz="2000" dirty="0"/>
              <a:t>  Gesù di Nazaret, gli storici ne parlano</a:t>
            </a:r>
          </a:p>
          <a:p>
            <a:endParaRPr lang="it-IT" sz="2000" dirty="0"/>
          </a:p>
          <a:p>
            <a:r>
              <a:rPr lang="it-IT" sz="2000" dirty="0"/>
              <a:t>  Come nascono i Vangeli?</a:t>
            </a:r>
          </a:p>
          <a:p>
            <a:endParaRPr lang="it-IT" sz="2000" dirty="0"/>
          </a:p>
          <a:p>
            <a:r>
              <a:rPr lang="it-IT" sz="2000" dirty="0"/>
              <a:t>  Perché quattro vangeli?</a:t>
            </a:r>
          </a:p>
          <a:p>
            <a:endParaRPr lang="it-IT" sz="2000" dirty="0"/>
          </a:p>
          <a:p>
            <a:r>
              <a:rPr lang="it-IT" sz="2000" dirty="0"/>
              <a:t>  Paolo, apostolo dei lontani</a:t>
            </a:r>
          </a:p>
          <a:p>
            <a:endParaRPr lang="it-IT" sz="2000" dirty="0"/>
          </a:p>
          <a:p>
            <a:r>
              <a:rPr lang="it-IT" sz="2000" dirty="0"/>
              <a:t>  L’Apocalisse</a:t>
            </a:r>
          </a:p>
          <a:p>
            <a:endParaRPr lang="it-IT" sz="2000" dirty="0"/>
          </a:p>
          <a:p>
            <a:r>
              <a:rPr lang="it-IT" sz="2000" dirty="0"/>
              <a:t>  Un best seller</a:t>
            </a:r>
            <a:endParaRPr lang="it-IT" dirty="0"/>
          </a:p>
        </p:txBody>
      </p:sp>
      <p:sp>
        <p:nvSpPr>
          <p:cNvPr id="17" name="Avanti o successivo 16">
            <a:hlinkClick r:id="" action="ppaction://hlinkshowjump?jump=nextslide" highlightClick="1"/>
          </p:cNvPr>
          <p:cNvSpPr/>
          <p:nvPr/>
        </p:nvSpPr>
        <p:spPr>
          <a:xfrm>
            <a:off x="395536" y="1484784"/>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rId2" action="ppaction://hlinksldjump" highlightClick="1"/>
          </p:cNvPr>
          <p:cNvSpPr/>
          <p:nvPr/>
        </p:nvSpPr>
        <p:spPr>
          <a:xfrm>
            <a:off x="395536" y="210632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vanti o successivo 18">
            <a:hlinkClick r:id="rId3" action="ppaction://hlinksldjump" highlightClick="1"/>
          </p:cNvPr>
          <p:cNvSpPr/>
          <p:nvPr/>
        </p:nvSpPr>
        <p:spPr>
          <a:xfrm>
            <a:off x="395536" y="270892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vanti o successivo 19">
            <a:hlinkClick r:id="rId4" action="ppaction://hlinksldjump" highlightClick="1"/>
          </p:cNvPr>
          <p:cNvSpPr/>
          <p:nvPr/>
        </p:nvSpPr>
        <p:spPr>
          <a:xfrm>
            <a:off x="395536" y="330414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Avanti o successivo 21">
            <a:hlinkClick r:id="rId5" action="ppaction://hlinksldjump" highlightClick="1"/>
          </p:cNvPr>
          <p:cNvSpPr/>
          <p:nvPr/>
        </p:nvSpPr>
        <p:spPr>
          <a:xfrm>
            <a:off x="395536" y="39213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Avanti o successivo 22">
            <a:hlinkClick r:id="rId6" action="ppaction://hlinksldjump" highlightClick="1"/>
          </p:cNvPr>
          <p:cNvSpPr/>
          <p:nvPr/>
        </p:nvSpPr>
        <p:spPr>
          <a:xfrm>
            <a:off x="404164" y="456168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Avanti o successivo 23">
            <a:hlinkClick r:id="rId7" action="ppaction://hlinksldjump" highlightClick="1"/>
          </p:cNvPr>
          <p:cNvSpPr/>
          <p:nvPr/>
        </p:nvSpPr>
        <p:spPr>
          <a:xfrm>
            <a:off x="404164" y="51474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vanti o successivo 24">
            <a:hlinkClick r:id="rId8" action="ppaction://hlinksldjump" highlightClick="1"/>
          </p:cNvPr>
          <p:cNvSpPr/>
          <p:nvPr/>
        </p:nvSpPr>
        <p:spPr>
          <a:xfrm>
            <a:off x="395536" y="5752421"/>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Avanti o successivo 25">
            <a:hlinkClick r:id="rId9" action="ppaction://hlinksldjump" highlightClick="1"/>
          </p:cNvPr>
          <p:cNvSpPr/>
          <p:nvPr/>
        </p:nvSpPr>
        <p:spPr>
          <a:xfrm>
            <a:off x="4211960" y="1484784"/>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Avanti o successivo 26">
            <a:hlinkClick r:id="rId10" action="ppaction://hlinksldjump" highlightClick="1"/>
          </p:cNvPr>
          <p:cNvSpPr/>
          <p:nvPr/>
        </p:nvSpPr>
        <p:spPr>
          <a:xfrm>
            <a:off x="4211960" y="210632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Avanti o successivo 27">
            <a:hlinkClick r:id="rId11" action="ppaction://hlinksldjump" highlightClick="1"/>
          </p:cNvPr>
          <p:cNvSpPr/>
          <p:nvPr/>
        </p:nvSpPr>
        <p:spPr>
          <a:xfrm>
            <a:off x="4211960" y="270892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vanti o successivo 28">
            <a:hlinkClick r:id="rId12" action="ppaction://hlinksldjump" highlightClick="1"/>
          </p:cNvPr>
          <p:cNvSpPr/>
          <p:nvPr/>
        </p:nvSpPr>
        <p:spPr>
          <a:xfrm>
            <a:off x="4211960" y="3301861"/>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vanti o successivo 29">
            <a:hlinkClick r:id="rId13" action="ppaction://hlinksldjump" highlightClick="1"/>
          </p:cNvPr>
          <p:cNvSpPr/>
          <p:nvPr/>
        </p:nvSpPr>
        <p:spPr>
          <a:xfrm>
            <a:off x="4211960" y="39213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vanti o successivo 30">
            <a:hlinkClick r:id="rId14" action="ppaction://hlinksldjump" highlightClick="1"/>
          </p:cNvPr>
          <p:cNvSpPr/>
          <p:nvPr/>
        </p:nvSpPr>
        <p:spPr>
          <a:xfrm>
            <a:off x="4211960" y="456168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Avanti o successivo 31">
            <a:hlinkClick r:id="rId15" action="ppaction://hlinksldjump" highlightClick="1"/>
          </p:cNvPr>
          <p:cNvSpPr/>
          <p:nvPr/>
        </p:nvSpPr>
        <p:spPr>
          <a:xfrm>
            <a:off x="4211960" y="51474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vanti o successivo 32">
            <a:hlinkClick r:id="rId16" action="ppaction://hlinksldjump" highlightClick="1"/>
          </p:cNvPr>
          <p:cNvSpPr/>
          <p:nvPr/>
        </p:nvSpPr>
        <p:spPr>
          <a:xfrm>
            <a:off x="4211960" y="5752421"/>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rsonalizzato 33">
            <a:hlinkClick r:id="rId17" action="ppaction://hlinksldjump" highlightClick="1"/>
            <a:extLst>
              <a:ext uri="{FF2B5EF4-FFF2-40B4-BE49-F238E27FC236}">
                <a16:creationId xmlns:a16="http://schemas.microsoft.com/office/drawing/2014/main" id="{351BF452-DCA1-2CF7-940F-CDD89FD874AE}"/>
              </a:ext>
            </a:extLst>
          </p:cNvPr>
          <p:cNvSpPr/>
          <p:nvPr/>
        </p:nvSpPr>
        <p:spPr>
          <a:xfrm>
            <a:off x="8229600" y="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110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Prima lettera di Giovanni</a:t>
            </a:r>
          </a:p>
        </p:txBody>
      </p:sp>
      <p:sp>
        <p:nvSpPr>
          <p:cNvPr id="13" name="CasellaDiTesto 12"/>
          <p:cNvSpPr txBox="1"/>
          <p:nvPr/>
        </p:nvSpPr>
        <p:spPr>
          <a:xfrm>
            <a:off x="251520" y="1196752"/>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Oltre al quarto Vangelo, tre lettere ci sono state tramandate con il nome di Giovanni. </a:t>
            </a:r>
            <a:r>
              <a:rPr lang="it-IT" dirty="0"/>
              <a:t>La prima è particolarmente importante e si avvicina al Vangelo per somiglianza di stile, vocabolario e concetti sviluppati. </a:t>
            </a:r>
          </a:p>
          <a:p>
            <a:pPr marL="92075" indent="-92075" algn="just">
              <a:buFontTx/>
              <a:buChar char="-"/>
            </a:pPr>
            <a:r>
              <a:rPr lang="it-IT" b="1" dirty="0">
                <a:solidFill>
                  <a:srgbClr val="FF0000"/>
                </a:solidFill>
              </a:rPr>
              <a:t>L’autore non si nomina, </a:t>
            </a:r>
            <a:r>
              <a:rPr lang="it-IT" dirty="0"/>
              <a:t>né indica a chi scrive, ma l’insistenza nel rivolgersi ai lettori chiamandoli figlioli lascia intravedere non solo la loro reciproca conoscenza e legame affettivo, ma anche l’autorità del mittente presso i destinatari.</a:t>
            </a:r>
          </a:p>
          <a:p>
            <a:pPr marL="92075" indent="-92075" algn="just">
              <a:buFontTx/>
              <a:buChar char="-"/>
            </a:pPr>
            <a:r>
              <a:rPr lang="it-IT" b="1" dirty="0">
                <a:solidFill>
                  <a:srgbClr val="FF0000"/>
                </a:solidFill>
              </a:rPr>
              <a:t>La lettera vuole ribadire </a:t>
            </a:r>
            <a:r>
              <a:rPr lang="it-IT" dirty="0"/>
              <a:t>verità già conosciute (2,21), ma ora messe in pericolo da falsi maestri sorti nella stessa comunità (2,19), chiamati «anticristi». Costoro negavano principalmente la realtà dell’incarnazione del Figlio di Dio, scalzando così il fondamento stesso della fede in Cristo.</a:t>
            </a:r>
          </a:p>
          <a:p>
            <a:pPr marL="92075" indent="-92075" algn="just">
              <a:buFontTx/>
              <a:buChar char="-"/>
            </a:pPr>
            <a:r>
              <a:rPr lang="it-IT" b="1" dirty="0">
                <a:solidFill>
                  <a:srgbClr val="FF0000"/>
                </a:solidFill>
              </a:rPr>
              <a:t>Contro tali errori si scaglia Giovanni</a:t>
            </a:r>
            <a:r>
              <a:rPr lang="it-IT" dirty="0"/>
              <a:t>, con uno scritto appassionato in cui argomenti, ragioni, richiami e inviti si intersecano, si accavallano, si ripetono, senza un piano logicamente concepito.</a:t>
            </a:r>
          </a:p>
          <a:p>
            <a:pPr marL="92075" indent="-92075" algn="just">
              <a:buFontTx/>
              <a:buChar char="-"/>
            </a:pPr>
            <a:r>
              <a:rPr lang="it-IT" b="1" dirty="0">
                <a:solidFill>
                  <a:srgbClr val="FF0000"/>
                </a:solidFill>
              </a:rPr>
              <a:t>La divinità di Gesù, Figlio di Dio incarnatosi per la salvezza degli uomini </a:t>
            </a:r>
            <a:r>
              <a:rPr lang="it-IT" dirty="0"/>
              <a:t>(2,1s), è ripetutamente richiamata come base della vera fede (4,2) che unisce con Dio-amore (1,3.6s), e l’unione con Dio-amore si verifica nel mantenere la vera fede e l’amore fattivo ai fratelli.</a:t>
            </a:r>
          </a:p>
          <a:p>
            <a:pPr marL="92075" indent="-92075" algn="just">
              <a:buFontTx/>
              <a:buChar char="-"/>
            </a:pPr>
            <a:r>
              <a:rPr lang="it-IT" b="1" dirty="0">
                <a:solidFill>
                  <a:srgbClr val="FF0000"/>
                </a:solidFill>
              </a:rPr>
              <a:t>Probabilmente la lettera, come il vangelo, è stata scritta ad Efeso, </a:t>
            </a:r>
            <a:r>
              <a:rPr lang="it-IT" dirty="0"/>
              <a:t>centro dell’attività apostolica di Giovanni, e, data la loro affinità, si può supporre  che i due scritti abbiano vista la luce a poca distanza l’uno dall’altro, verso la fine del I secolo.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111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Seconda lettera di Giovanni</a:t>
            </a:r>
          </a:p>
        </p:txBody>
      </p:sp>
      <p:sp>
        <p:nvSpPr>
          <p:cNvPr id="13" name="CasellaDiTesto 12"/>
          <p:cNvSpPr txBox="1"/>
          <p:nvPr/>
        </p:nvSpPr>
        <p:spPr>
          <a:xfrm>
            <a:off x="251520" y="1196752"/>
            <a:ext cx="8640960" cy="258532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r>
              <a:rPr lang="it-IT" dirty="0"/>
              <a:t>- </a:t>
            </a:r>
            <a:r>
              <a:rPr lang="it-IT" b="1" dirty="0">
                <a:solidFill>
                  <a:srgbClr val="FF0000"/>
                </a:solidFill>
              </a:rPr>
              <a:t>È un brevissimo scritto anonimo </a:t>
            </a:r>
            <a:r>
              <a:rPr lang="it-IT" dirty="0"/>
              <a:t>che un autorevole presbitero indirizza all’ «eletta signora e ai suoi figli», chiaro riferimento a una chiesa locale di cui ignorava l’identità.</a:t>
            </a:r>
          </a:p>
          <a:p>
            <a:pPr marL="92075" indent="-92075" algn="just">
              <a:buFontTx/>
              <a:buChar char="-"/>
            </a:pPr>
            <a:r>
              <a:rPr lang="it-IT" b="1" dirty="0">
                <a:solidFill>
                  <a:srgbClr val="FF0000"/>
                </a:solidFill>
              </a:rPr>
              <a:t>La lettera </a:t>
            </a:r>
            <a:r>
              <a:rPr lang="it-IT" dirty="0"/>
              <a:t>ricalca nelle preoccupazioni e nello stile la prima di Giovanni; è un appassionato invito ad amarsi a vicenda e a guardarsi dai falsi maestri.</a:t>
            </a:r>
          </a:p>
          <a:p>
            <a:pPr marL="92075" indent="-92075" algn="just">
              <a:buFontTx/>
              <a:buChar char="-"/>
            </a:pPr>
            <a:r>
              <a:rPr lang="it-IT" b="1" dirty="0">
                <a:solidFill>
                  <a:srgbClr val="FF0000"/>
                </a:solidFill>
              </a:rPr>
              <a:t>Trattandosi di un testo </a:t>
            </a:r>
            <a:r>
              <a:rPr lang="it-IT" dirty="0"/>
              <a:t>tanto breve e poco originale nel contenuto, ebbe qualche difficoltà a inserirsi nel canone dei libri ispirati. </a:t>
            </a:r>
          </a:p>
          <a:p>
            <a:pPr marL="92075" indent="-92075" algn="just">
              <a:buFontTx/>
              <a:buChar char="-"/>
            </a:pPr>
            <a:r>
              <a:rPr lang="it-IT" b="1" dirty="0">
                <a:solidFill>
                  <a:srgbClr val="FF0000"/>
                </a:solidFill>
              </a:rPr>
              <a:t>Ne danno però autorevole testimonianza </a:t>
            </a:r>
            <a:r>
              <a:rPr lang="it-IT" dirty="0"/>
              <a:t>Ireneo, il Codice Muratoriano, Agostino e altri. È ignota la località di provenienza. La data di composizione dovrebbe oscillare intorno alla fine del I secolo.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543B5DE2-BECC-B133-D927-DCA642F18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510" y="3933056"/>
            <a:ext cx="3556972" cy="2664296"/>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112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Terza lettera di Giovanni</a:t>
            </a:r>
          </a:p>
        </p:txBody>
      </p:sp>
      <p:sp>
        <p:nvSpPr>
          <p:cNvPr id="13" name="CasellaDiTesto 12"/>
          <p:cNvSpPr txBox="1"/>
          <p:nvPr/>
        </p:nvSpPr>
        <p:spPr>
          <a:xfrm>
            <a:off x="251520" y="1196752"/>
            <a:ext cx="8640960" cy="258532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Come la seconda lettera di Giovanni</a:t>
            </a:r>
            <a:r>
              <a:rPr lang="it-IT" dirty="0"/>
              <a:t>, anche questa è indirizzata dall’anonimo presbitero a un certo Gaio, di cui vengono lodate la fede, la carità e la fedeltà, e al quale vengono raccomandati i cosiddetti apostoli itineranti, «in cammino per il nome di Gesù» e bisognosi di aiuti e di assistenza da parte dei fedeli.</a:t>
            </a:r>
          </a:p>
          <a:p>
            <a:pPr marL="92075" indent="-92075" algn="just">
              <a:buFontTx/>
              <a:buChar char="-"/>
            </a:pPr>
            <a:r>
              <a:rPr lang="it-IT" b="1" dirty="0">
                <a:solidFill>
                  <a:srgbClr val="FF0000"/>
                </a:solidFill>
              </a:rPr>
              <a:t>Per contro si biasima un certo </a:t>
            </a:r>
            <a:r>
              <a:rPr lang="it-IT" b="1" dirty="0" err="1">
                <a:solidFill>
                  <a:srgbClr val="FF0000"/>
                </a:solidFill>
              </a:rPr>
              <a:t>Diòtrefe</a:t>
            </a:r>
            <a:r>
              <a:rPr lang="it-IT" b="1" dirty="0">
                <a:solidFill>
                  <a:srgbClr val="FF0000"/>
                </a:solidFill>
              </a:rPr>
              <a:t> </a:t>
            </a:r>
            <a:r>
              <a:rPr lang="it-IT" dirty="0"/>
              <a:t>che, geloso del suo potere, vuol fare da padrone nella chiesa.</a:t>
            </a:r>
          </a:p>
          <a:p>
            <a:pPr marL="92075" indent="-92075" algn="just">
              <a:buFontTx/>
              <a:buChar char="-"/>
            </a:pPr>
            <a:r>
              <a:rPr lang="it-IT" b="1" dirty="0">
                <a:solidFill>
                  <a:srgbClr val="FF0000"/>
                </a:solidFill>
              </a:rPr>
              <a:t>Identica nella conclusione alla seconda lettera</a:t>
            </a:r>
            <a:r>
              <a:rPr lang="it-IT" dirty="0"/>
              <a:t>, questo biglietto ne condivise probabilmente la datazione (fine I secolo), così come la difficoltà a inserirsi nel canone biblico.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132C97E-0F9D-34C3-ADCF-2E42AAE66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862" y="3960814"/>
            <a:ext cx="5014275" cy="2636538"/>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113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di Giuda</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L’autore si dichiara «fratello di Giacomo», </a:t>
            </a:r>
            <a:r>
              <a:rPr lang="it-IT" dirty="0"/>
              <a:t>comunemente indicato come «fratello di Gesù»; era quindi parente di Gesù e come tale dovette godere di grande stima nella chiesa primitiva, per cui poté rivolgere autorevolmente questo breve scritto ai fedeli che certo lo conoscevano e che erano con ogni probabilità palestinesi.</a:t>
            </a:r>
          </a:p>
          <a:p>
            <a:pPr marL="92075" indent="-92075" algn="just">
              <a:buFontTx/>
              <a:buChar char="-"/>
            </a:pPr>
            <a:r>
              <a:rPr lang="it-IT" b="1" dirty="0">
                <a:solidFill>
                  <a:srgbClr val="FF0000"/>
                </a:solidFill>
              </a:rPr>
              <a:t>Essi erano in pericolo per la loro fede</a:t>
            </a:r>
            <a:r>
              <a:rPr lang="it-IT" dirty="0"/>
              <a:t>, per l’insorgere di movimenti eretici che negavano la divinità di Gesù e si mostravano piuttosto licenziosi nei costumi (4.7).</a:t>
            </a:r>
          </a:p>
          <a:p>
            <a:pPr marL="92075" indent="-92075" algn="just">
              <a:buFontTx/>
              <a:buChar char="-"/>
            </a:pPr>
            <a:r>
              <a:rPr lang="it-IT" b="1" dirty="0">
                <a:solidFill>
                  <a:srgbClr val="FF0000"/>
                </a:solidFill>
              </a:rPr>
              <a:t>La lettera, </a:t>
            </a:r>
            <a:r>
              <a:rPr lang="it-IT" dirty="0"/>
              <a:t>che considera ormai passata l’epoca degli apostoli e conosce le lettere di Paolo (17-19), fu scritta verso gli anni 80, prima della seconda lettera di Pietro, che pare dipendere da questa.</a:t>
            </a:r>
          </a:p>
          <a:p>
            <a:pPr marL="92075" indent="-92075" algn="just">
              <a:buFontTx/>
              <a:buChar char="-"/>
            </a:pPr>
            <a:r>
              <a:rPr lang="it-IT" b="1" dirty="0">
                <a:solidFill>
                  <a:srgbClr val="FF0000"/>
                </a:solidFill>
              </a:rPr>
              <a:t>La lettera trovò qualche difficoltà </a:t>
            </a:r>
            <a:r>
              <a:rPr lang="it-IT" dirty="0"/>
              <a:t>a essere accolta come canonica anche per le allusioni a libri apocrifi (7.14s), molto diffusi ai tempi dell’autore. Egli vi ricorre senza attribuire loro particolare autorità, come ricorre all’A.T., perché utili per l’insegnamento.</a:t>
            </a:r>
          </a:p>
          <a:p>
            <a:pPr marL="92075" indent="-92075" algn="just">
              <a:buFontTx/>
              <a:buChar char="-"/>
            </a:pPr>
            <a:r>
              <a:rPr lang="it-IT" b="1" dirty="0">
                <a:solidFill>
                  <a:srgbClr val="FF0000"/>
                </a:solidFill>
              </a:rPr>
              <a:t>Lo scritto, composto in buona lingua greca, </a:t>
            </a:r>
            <a:r>
              <a:rPr lang="it-IT" dirty="0"/>
              <a:t>ha fatto pensare che non sia opera letteraria di un palestinese, quale era Giuda, ma di qualche collaboratore cristiano di origine ellenistica.</a:t>
            </a:r>
          </a:p>
          <a:p>
            <a:pPr marL="92075" indent="-92075" algn="just">
              <a:buFontTx/>
              <a:buChar char="-"/>
            </a:pPr>
            <a:r>
              <a:rPr lang="it-IT" b="1" dirty="0">
                <a:solidFill>
                  <a:srgbClr val="FF0000"/>
                </a:solidFill>
              </a:rPr>
              <a:t>L’autore mira soprattutto </a:t>
            </a:r>
            <a:r>
              <a:rPr lang="it-IT" dirty="0"/>
              <a:t>a confermare la fede, da conservare come la si è ricevuta dagli apostoli (3.5.17), da vivere nello Spirito Santo ed esercitare nella carità (20.22s).</a:t>
            </a:r>
          </a:p>
          <a:p>
            <a:pPr marL="92075" indent="-92075" algn="just">
              <a:buFontTx/>
              <a:buChar char="-"/>
            </a:pPr>
            <a:r>
              <a:rPr lang="it-IT" b="1" dirty="0">
                <a:solidFill>
                  <a:srgbClr val="FF0000"/>
                </a:solidFill>
              </a:rPr>
              <a:t>È pure particolarmente sviluppato </a:t>
            </a:r>
            <a:r>
              <a:rPr lang="it-IT" dirty="0"/>
              <a:t>l’insegnamento circa gli angeli, chiamati «Glorie», distinti in buoni e cattivi.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114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Apocalisse</a:t>
            </a:r>
          </a:p>
        </p:txBody>
      </p:sp>
      <p:sp>
        <p:nvSpPr>
          <p:cNvPr id="13" name="CasellaDiTesto 12"/>
          <p:cNvSpPr txBox="1"/>
          <p:nvPr/>
        </p:nvSpPr>
        <p:spPr>
          <a:xfrm>
            <a:off x="251520" y="1196752"/>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Apocalisse significa rivelazione </a:t>
            </a:r>
            <a:r>
              <a:rPr lang="it-IT" dirty="0"/>
              <a:t>e designa un genere letterario che presenta la storia passata, come predizione del futuro, sotto forma di visioni, simboli, immagini mitiche e numeri.</a:t>
            </a:r>
          </a:p>
          <a:p>
            <a:pPr marL="92075" indent="-92075" algn="just">
              <a:buFontTx/>
              <a:buChar char="-"/>
            </a:pPr>
            <a:r>
              <a:rPr lang="it-IT" b="1" dirty="0">
                <a:solidFill>
                  <a:srgbClr val="FF0000"/>
                </a:solidFill>
              </a:rPr>
              <a:t>Il N.T. ha accolto nel canone un’Apocalisse</a:t>
            </a:r>
            <a:r>
              <a:rPr lang="it-IT" dirty="0"/>
              <a:t>, il cui autore dichiara di essere Giovanni, in esilio nell’isola di Patmos a motivo della fede cristiana (1,9).Una tradizione attestata già nel II secolo lo identifica con l’apostolo Giovanni. Quanto alla data si pensa comunemente all’epoca di Domiziano, verso il 95 d.C.</a:t>
            </a:r>
          </a:p>
          <a:p>
            <a:pPr marL="92075" indent="-92075" algn="just">
              <a:buFontTx/>
              <a:buChar char="-"/>
            </a:pPr>
            <a:r>
              <a:rPr lang="it-IT" b="1" dirty="0">
                <a:solidFill>
                  <a:srgbClr val="FF0000"/>
                </a:solidFill>
              </a:rPr>
              <a:t>Un’introduzione (c.1) comprende l’intestazione, i destinatari e la grande visione inaugurale. </a:t>
            </a:r>
            <a:r>
              <a:rPr lang="it-IT" dirty="0"/>
              <a:t>Il corpo del libro si compone di due parti: una sezione pastorale (2-3) con le lettere alle sette chiese, cioè «le cose riguardanti il presente».</a:t>
            </a:r>
          </a:p>
          <a:p>
            <a:pPr marL="92075" indent="-92075" algn="just">
              <a:buFontTx/>
              <a:buChar char="-"/>
            </a:pPr>
            <a:r>
              <a:rPr lang="it-IT" b="1" dirty="0">
                <a:solidFill>
                  <a:srgbClr val="FF0000"/>
                </a:solidFill>
              </a:rPr>
              <a:t>Segue la sezione propriamente apocalittica </a:t>
            </a:r>
            <a:r>
              <a:rPr lang="it-IT" dirty="0"/>
              <a:t>(4,1-22,5), cioè «le cose che accadranno dopo, nelle quali non si devono necessariamente cercare avvenimenti futuri, ma vedere le condizioni della chiesa in ogni tempo.</a:t>
            </a:r>
          </a:p>
          <a:p>
            <a:pPr marL="92075" indent="-92075" algn="just">
              <a:buFontTx/>
              <a:buChar char="-"/>
            </a:pPr>
            <a:r>
              <a:rPr lang="it-IT" b="1" dirty="0">
                <a:solidFill>
                  <a:srgbClr val="FF0000"/>
                </a:solidFill>
              </a:rPr>
              <a:t>L’epilogo</a:t>
            </a:r>
            <a:r>
              <a:rPr lang="it-IT" dirty="0"/>
              <a:t> (22,6-21) è dominato dall’invocazione: «Vieni Signore Gesù», con la risposta: «Sui, vengo presto!»</a:t>
            </a:r>
          </a:p>
          <a:p>
            <a:pPr marL="92075" indent="-92075" algn="just">
              <a:buFontTx/>
              <a:buChar char="-"/>
            </a:pPr>
            <a:r>
              <a:rPr lang="it-IT" b="1" dirty="0">
                <a:solidFill>
                  <a:srgbClr val="FF0000"/>
                </a:solidFill>
              </a:rPr>
              <a:t>L’autore presenta le sue visioni in serie di settenari </a:t>
            </a:r>
            <a:r>
              <a:rPr lang="it-IT" dirty="0"/>
              <a:t>(7 sigilli, 7 trombe, 7 coppe) in cui descrive la situazione della chiesa perseguitata e i giudizi di Dio sui persecutori, fino al giudizio finale che annienterà ogni forza ostile ai suoi fedeli e donerà la felicità definitiva, sostenuta dal suo Signore: «Abbiate fiducia, io ho vinto il mondo» (Gv. 16,33).</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rsonalizzato 9">
            <a:hlinkClick r:id="rId3" action="ppaction://hlinksldjump" highlightClick="1"/>
            <a:extLst>
              <a:ext uri="{FF2B5EF4-FFF2-40B4-BE49-F238E27FC236}">
                <a16:creationId xmlns:a16="http://schemas.microsoft.com/office/drawing/2014/main" id="{4E6A5A28-4036-A82A-D067-27994837721A}"/>
              </a:ext>
            </a:extLst>
          </p:cNvPr>
          <p:cNvSpPr/>
          <p:nvPr/>
        </p:nvSpPr>
        <p:spPr>
          <a:xfrm>
            <a:off x="8244408" y="-271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70892" y="283390"/>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115</a:t>
            </a:fld>
            <a:endParaRPr lang="it-IT"/>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rsonalizzato 9">
            <a:hlinkClick r:id="rId3" action="ppaction://hlinksldjump" highlightClick="1"/>
            <a:extLst>
              <a:ext uri="{FF2B5EF4-FFF2-40B4-BE49-F238E27FC236}">
                <a16:creationId xmlns:a16="http://schemas.microsoft.com/office/drawing/2014/main" id="{4E6A5A28-4036-A82A-D067-27994837721A}"/>
              </a:ext>
            </a:extLst>
          </p:cNvPr>
          <p:cNvSpPr/>
          <p:nvPr/>
        </p:nvSpPr>
        <p:spPr>
          <a:xfrm>
            <a:off x="8244408" y="-271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
        <p:nvSpPr>
          <p:cNvPr id="4" name="CasellaDiTesto 3">
            <a:extLst>
              <a:ext uri="{FF2B5EF4-FFF2-40B4-BE49-F238E27FC236}">
                <a16:creationId xmlns:a16="http://schemas.microsoft.com/office/drawing/2014/main" id="{9ED2631E-7F63-0FD0-E64B-D7F7B5C8ACD0}"/>
              </a:ext>
            </a:extLst>
          </p:cNvPr>
          <p:cNvSpPr txBox="1"/>
          <p:nvPr/>
        </p:nvSpPr>
        <p:spPr>
          <a:xfrm>
            <a:off x="2791408" y="2648815"/>
            <a:ext cx="3561184" cy="1200329"/>
          </a:xfrm>
          <a:prstGeom prst="rect">
            <a:avLst/>
          </a:prstGeom>
          <a:noFill/>
        </p:spPr>
        <p:txBody>
          <a:bodyPr wrap="square" rtlCol="0">
            <a:spAutoFit/>
          </a:bodyPr>
          <a:lstStyle/>
          <a:p>
            <a:pPr algn="ctr"/>
            <a:r>
              <a:rPr lang="it-IT" sz="7200" b="1" dirty="0">
                <a:solidFill>
                  <a:srgbClr val="FF0000"/>
                </a:solidFill>
              </a:rPr>
              <a:t>FINE</a:t>
            </a:r>
          </a:p>
        </p:txBody>
      </p:sp>
      <p:sp>
        <p:nvSpPr>
          <p:cNvPr id="5" name="CasellaDiTesto 4">
            <a:extLst>
              <a:ext uri="{FF2B5EF4-FFF2-40B4-BE49-F238E27FC236}">
                <a16:creationId xmlns:a16="http://schemas.microsoft.com/office/drawing/2014/main" id="{CADC4EB6-1695-77DC-2A18-29FF72B2B3E0}"/>
              </a:ext>
            </a:extLst>
          </p:cNvPr>
          <p:cNvSpPr txBox="1"/>
          <p:nvPr/>
        </p:nvSpPr>
        <p:spPr>
          <a:xfrm>
            <a:off x="656692" y="5661248"/>
            <a:ext cx="7758608" cy="400110"/>
          </a:xfrm>
          <a:prstGeom prst="rect">
            <a:avLst/>
          </a:prstGeom>
          <a:noFill/>
        </p:spPr>
        <p:txBody>
          <a:bodyPr wrap="square" rtlCol="0">
            <a:spAutoFit/>
          </a:bodyPr>
          <a:lstStyle/>
          <a:p>
            <a:pPr algn="ctr"/>
            <a:r>
              <a:rPr lang="it-IT" sz="2000" b="1" dirty="0">
                <a:solidFill>
                  <a:srgbClr val="FF0000"/>
                </a:solidFill>
              </a:rPr>
              <a:t>Testo di riferimento: LA BIBBIA, Sanpaolo edizioni, anno 2014</a:t>
            </a:r>
          </a:p>
        </p:txBody>
      </p:sp>
    </p:spTree>
    <p:extLst>
      <p:ext uri="{BB962C8B-B14F-4D97-AF65-F5344CB8AC3E}">
        <p14:creationId xmlns:p14="http://schemas.microsoft.com/office/powerpoint/2010/main" val="316453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82CB815-6390-463A-80A8-BCCA89B3464C}"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12</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L’Ispirazione umana e divina</a:t>
            </a:r>
          </a:p>
        </p:txBody>
      </p:sp>
      <p:sp>
        <p:nvSpPr>
          <p:cNvPr id="13" name="CasellaDiTesto 12"/>
          <p:cNvSpPr txBox="1"/>
          <p:nvPr/>
        </p:nvSpPr>
        <p:spPr>
          <a:xfrm>
            <a:off x="251520" y="1196752"/>
            <a:ext cx="8640960" cy="2246769"/>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buFontTx/>
              <a:buChar char="-"/>
            </a:pPr>
            <a:r>
              <a:rPr lang="it-IT" sz="2800" b="1" dirty="0">
                <a:solidFill>
                  <a:srgbClr val="FF0000"/>
                </a:solidFill>
              </a:rPr>
              <a:t>La realtà dell’ispirazione </a:t>
            </a:r>
            <a:r>
              <a:rPr lang="it-IT" sz="2800" dirty="0"/>
              <a:t>si può paragonare all’autore che compone una poesia o una canzone in seguito ad un particolare sentimento.</a:t>
            </a:r>
          </a:p>
          <a:p>
            <a:pPr marL="90488" indent="-90488">
              <a:buFontTx/>
              <a:buChar char="-"/>
            </a:pPr>
            <a:r>
              <a:rPr lang="it-IT" sz="2800" b="1" dirty="0">
                <a:solidFill>
                  <a:srgbClr val="FF0000"/>
                </a:solidFill>
              </a:rPr>
              <a:t>Ciò che muove l’autore sacro </a:t>
            </a:r>
            <a:r>
              <a:rPr lang="it-IT" sz="2800" dirty="0"/>
              <a:t>nella sua creatività e nel suo cuore, ha all’origine lo Spirito di Dio</a:t>
            </a:r>
          </a:p>
        </p:txBody>
      </p:sp>
      <p:pic>
        <p:nvPicPr>
          <p:cNvPr id="2050" name="Picture 2" descr="C:\Users\Master\Desktop\isp.jpg"/>
          <p:cNvPicPr>
            <a:picLocks noChangeAspect="1" noChangeArrowheads="1"/>
          </p:cNvPicPr>
          <p:nvPr/>
        </p:nvPicPr>
        <p:blipFill>
          <a:blip r:embed="rId2" cstate="print"/>
          <a:srcRect/>
          <a:stretch>
            <a:fillRect/>
          </a:stretch>
        </p:blipFill>
        <p:spPr bwMode="auto">
          <a:xfrm>
            <a:off x="1763688" y="3573016"/>
            <a:ext cx="1944216" cy="3130517"/>
          </a:xfrm>
          <a:prstGeom prst="rect">
            <a:avLst/>
          </a:prstGeom>
          <a:noFill/>
          <a:ln w="25400">
            <a:solidFill>
              <a:srgbClr val="FF0000"/>
            </a:solidFill>
          </a:ln>
        </p:spPr>
      </p:pic>
      <p:pic>
        <p:nvPicPr>
          <p:cNvPr id="2051" name="Picture 3" descr="C:\Users\Master\Desktop\iii.jpg"/>
          <p:cNvPicPr>
            <a:picLocks noChangeAspect="1" noChangeArrowheads="1"/>
          </p:cNvPicPr>
          <p:nvPr/>
        </p:nvPicPr>
        <p:blipFill>
          <a:blip r:embed="rId3" cstate="print"/>
          <a:srcRect/>
          <a:stretch>
            <a:fillRect/>
          </a:stretch>
        </p:blipFill>
        <p:spPr bwMode="auto">
          <a:xfrm>
            <a:off x="4499992" y="4005064"/>
            <a:ext cx="3356960" cy="2333649"/>
          </a:xfrm>
          <a:prstGeom prst="rect">
            <a:avLst/>
          </a:prstGeom>
          <a:noFill/>
          <a:ln w="25400">
            <a:solidFill>
              <a:srgbClr val="FF0000"/>
            </a:solidFill>
          </a:ln>
        </p:spPr>
      </p:pic>
      <p:sp>
        <p:nvSpPr>
          <p:cNvPr id="10" name="Ritorno 9">
            <a:hlinkClick r:id="rId4"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1000"/>
                                        <p:tgtEl>
                                          <p:spTgt spid="13">
                                            <p:txEl>
                                              <p:pRg st="0" end="0"/>
                                            </p:txEl>
                                          </p:spTgt>
                                        </p:tgtEl>
                                      </p:cBhvr>
                                    </p:animEffect>
                                    <p:anim calcmode="lin" valueType="num">
                                      <p:cBhvr>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1000"/>
                                        <p:tgtEl>
                                          <p:spTgt spid="13">
                                            <p:txEl>
                                              <p:pRg st="1" end="1"/>
                                            </p:txEl>
                                          </p:spTgt>
                                        </p:tgtEl>
                                      </p:cBhvr>
                                    </p:animEffect>
                                    <p:anim calcmode="lin" valueType="num">
                                      <p:cBhvr>
                                        <p:cTn id="3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7980C164-251C-4525-8420-3E100D712F19}"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13</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Papiri, pergamene e carta</a:t>
            </a:r>
          </a:p>
        </p:txBody>
      </p:sp>
      <p:sp>
        <p:nvSpPr>
          <p:cNvPr id="13" name="CasellaDiTesto 12"/>
          <p:cNvSpPr txBox="1"/>
          <p:nvPr/>
        </p:nvSpPr>
        <p:spPr>
          <a:xfrm>
            <a:off x="251520" y="1196752"/>
            <a:ext cx="8640960" cy="3170099"/>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sz="2000" b="1" dirty="0">
                <a:solidFill>
                  <a:srgbClr val="FF0000"/>
                </a:solidFill>
              </a:rPr>
              <a:t>Nell’antichità </a:t>
            </a:r>
            <a:r>
              <a:rPr lang="it-IT" sz="2000" dirty="0"/>
              <a:t>per scrivere si usavano materiali diversi: </a:t>
            </a:r>
            <a:r>
              <a:rPr lang="it-IT" sz="2000" dirty="0">
                <a:solidFill>
                  <a:srgbClr val="FF0000"/>
                </a:solidFill>
              </a:rPr>
              <a:t>pietre, metalli, argilla, ceramica. </a:t>
            </a:r>
            <a:r>
              <a:rPr lang="it-IT" sz="2000" dirty="0"/>
              <a:t>Le cose andarono meglio quando si cominciò ad utilizzare il papiro, perla scrittura dei testi più antichi del N.T.</a:t>
            </a:r>
          </a:p>
          <a:p>
            <a:pPr marL="90488" indent="-90488" algn="just">
              <a:buFontTx/>
              <a:buChar char="-"/>
            </a:pPr>
            <a:r>
              <a:rPr lang="it-IT" sz="2000" b="1" dirty="0">
                <a:solidFill>
                  <a:srgbClr val="FF0000"/>
                </a:solidFill>
              </a:rPr>
              <a:t>Col divieto di esportare il papiro </a:t>
            </a:r>
            <a:r>
              <a:rPr lang="it-IT" sz="2000" dirty="0"/>
              <a:t>fuori dall’Egitto, si usò la </a:t>
            </a:r>
            <a:r>
              <a:rPr lang="it-IT" sz="2000" dirty="0">
                <a:solidFill>
                  <a:srgbClr val="FF0000"/>
                </a:solidFill>
              </a:rPr>
              <a:t>pergamena</a:t>
            </a:r>
            <a:r>
              <a:rPr lang="it-IT" sz="2000" dirty="0"/>
              <a:t> ricavata da uno speciale trattamento delle pelli di animali (pecore, capre).</a:t>
            </a:r>
          </a:p>
          <a:p>
            <a:pPr marL="90488" indent="-90488" algn="just">
              <a:buFontTx/>
              <a:buChar char="-"/>
            </a:pPr>
            <a:r>
              <a:rPr lang="it-IT" sz="2000" b="1" dirty="0">
                <a:solidFill>
                  <a:srgbClr val="FF0000"/>
                </a:solidFill>
              </a:rPr>
              <a:t>L’invenzione della carta</a:t>
            </a:r>
            <a:r>
              <a:rPr lang="it-IT" sz="2000" dirty="0"/>
              <a:t>, attribuita ai cinesi nel I sec. d.C., ma diffuso dagli arabi nell’VIII sec. d.C., modificò il panorama che conobbe poi una vera rivoluzione con l’invenzione della stampa. </a:t>
            </a:r>
          </a:p>
          <a:p>
            <a:pPr marL="90488" indent="-90488" algn="just">
              <a:buFontTx/>
              <a:buChar char="-"/>
            </a:pPr>
            <a:r>
              <a:rPr lang="it-IT" sz="2000" b="1" dirty="0">
                <a:solidFill>
                  <a:srgbClr val="FF0000"/>
                </a:solidFill>
              </a:rPr>
              <a:t>I papiri più antichi dell’A.T. </a:t>
            </a:r>
            <a:r>
              <a:rPr lang="it-IT" sz="2000" dirty="0"/>
              <a:t>provengono dai ritrovamenti del Mar Morto, a partire dal 1947, e permettono di risalire fino al II sec. a.C.</a:t>
            </a:r>
          </a:p>
        </p:txBody>
      </p:sp>
      <p:pic>
        <p:nvPicPr>
          <p:cNvPr id="3074" name="Picture 2" descr="C:\Users\Master\Desktop\88.jpg"/>
          <p:cNvPicPr>
            <a:picLocks noChangeAspect="1" noChangeArrowheads="1"/>
          </p:cNvPicPr>
          <p:nvPr/>
        </p:nvPicPr>
        <p:blipFill>
          <a:blip r:embed="rId3" cstate="print"/>
          <a:srcRect/>
          <a:stretch>
            <a:fillRect/>
          </a:stretch>
        </p:blipFill>
        <p:spPr bwMode="auto">
          <a:xfrm>
            <a:off x="1115616" y="4516700"/>
            <a:ext cx="2638745" cy="2152660"/>
          </a:xfrm>
          <a:prstGeom prst="rect">
            <a:avLst/>
          </a:prstGeom>
          <a:noFill/>
          <a:ln w="25400">
            <a:solidFill>
              <a:srgbClr val="FF0000"/>
            </a:solidFill>
          </a:ln>
        </p:spPr>
      </p:pic>
      <p:pic>
        <p:nvPicPr>
          <p:cNvPr id="3075" name="Picture 3" descr="C:\Users\Master\Desktop\kk.jpg"/>
          <p:cNvPicPr>
            <a:picLocks noChangeAspect="1" noChangeArrowheads="1"/>
          </p:cNvPicPr>
          <p:nvPr/>
        </p:nvPicPr>
        <p:blipFill>
          <a:blip r:embed="rId4" cstate="print"/>
          <a:srcRect/>
          <a:stretch>
            <a:fillRect/>
          </a:stretch>
        </p:blipFill>
        <p:spPr bwMode="auto">
          <a:xfrm>
            <a:off x="5183696" y="4509120"/>
            <a:ext cx="2895168" cy="2160240"/>
          </a:xfrm>
          <a:prstGeom prst="rect">
            <a:avLst/>
          </a:prstGeom>
          <a:noFill/>
          <a:ln w="25400">
            <a:solidFill>
              <a:srgbClr val="FF0000"/>
            </a:solidFill>
          </a:ln>
        </p:spPr>
      </p:pic>
      <p:sp>
        <p:nvSpPr>
          <p:cNvPr id="10" name="Ritorno 9">
            <a:hlinkClick r:id="rId5"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heel(1)">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53B24304-ECFF-4FA8-878E-8B292BC648A3}"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14</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Autori, redattori e compositori</a:t>
            </a:r>
          </a:p>
        </p:txBody>
      </p:sp>
      <p:sp>
        <p:nvSpPr>
          <p:cNvPr id="13" name="CasellaDiTesto 12"/>
          <p:cNvSpPr txBox="1"/>
          <p:nvPr/>
        </p:nvSpPr>
        <p:spPr>
          <a:xfrm>
            <a:off x="251520" y="1196752"/>
            <a:ext cx="8640960" cy="3970318"/>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Prima della scrittura dei vari libri </a:t>
            </a:r>
            <a:r>
              <a:rPr lang="it-IT" dirty="0"/>
              <a:t>circolavano tradizioni orali su vari argomenti: la vita familiare dei Patriarchi, storie di oppressione e di liberazione, le pagine di vita nomade nel deserto. Verso il XII-XI sec. a.C. si iniziò a mettere per iscritto qualche piccolo poema o raccolta di leggi.</a:t>
            </a:r>
          </a:p>
          <a:p>
            <a:pPr marL="90488" indent="-90488" algn="just">
              <a:buFontTx/>
              <a:buChar char="-"/>
            </a:pPr>
            <a:r>
              <a:rPr lang="it-IT" b="1" dirty="0">
                <a:solidFill>
                  <a:srgbClr val="FF0000"/>
                </a:solidFill>
              </a:rPr>
              <a:t>Al tempo di Davide e Salomone</a:t>
            </a:r>
            <a:r>
              <a:rPr lang="it-IT" dirty="0"/>
              <a:t>, gli scribi cominciarono a redigere gli annali della corte dei re e vengono scritti i primi </a:t>
            </a:r>
            <a:r>
              <a:rPr lang="it-IT" dirty="0">
                <a:solidFill>
                  <a:srgbClr val="FF0000"/>
                </a:solidFill>
              </a:rPr>
              <a:t>Salmi </a:t>
            </a:r>
            <a:r>
              <a:rPr lang="it-IT" dirty="0"/>
              <a:t>e le prime raccolte di Proverbi.</a:t>
            </a:r>
          </a:p>
          <a:p>
            <a:pPr marL="90488" indent="-90488" algn="just">
              <a:buFontTx/>
              <a:buChar char="-"/>
            </a:pPr>
            <a:r>
              <a:rPr lang="it-IT" b="1" dirty="0">
                <a:solidFill>
                  <a:srgbClr val="FF0000"/>
                </a:solidFill>
              </a:rPr>
              <a:t>I secoli VIII e </a:t>
            </a:r>
            <a:r>
              <a:rPr lang="it-IT" b="1" dirty="0" err="1">
                <a:solidFill>
                  <a:srgbClr val="FF0000"/>
                </a:solidFill>
              </a:rPr>
              <a:t>VII</a:t>
            </a:r>
            <a:r>
              <a:rPr lang="it-IT" b="1" dirty="0">
                <a:solidFill>
                  <a:srgbClr val="FF0000"/>
                </a:solidFill>
              </a:rPr>
              <a:t> costituirono il periodo d’oro dei Profeti </a:t>
            </a:r>
            <a:r>
              <a:rPr lang="it-IT" dirty="0"/>
              <a:t>e a partire dal </a:t>
            </a:r>
            <a:r>
              <a:rPr lang="it-IT" dirty="0" err="1"/>
              <a:t>VI</a:t>
            </a:r>
            <a:r>
              <a:rPr lang="it-IT" dirty="0"/>
              <a:t> sec., il Pentateuco comincia a ricevere una compiuta sistemazione ad opera di redattori della classe sacerdotale.</a:t>
            </a:r>
          </a:p>
          <a:p>
            <a:pPr marL="90488" indent="-90488" algn="just">
              <a:buFontTx/>
              <a:buChar char="-"/>
            </a:pPr>
            <a:r>
              <a:rPr lang="it-IT" b="1" dirty="0">
                <a:solidFill>
                  <a:srgbClr val="FF0000"/>
                </a:solidFill>
              </a:rPr>
              <a:t>Verso la fine del II sec. a.C. </a:t>
            </a:r>
            <a:r>
              <a:rPr lang="it-IT" dirty="0"/>
              <a:t>ad opera di circoli sapienziali, viene portata a termine l’omonima collezione di libri.</a:t>
            </a:r>
          </a:p>
          <a:p>
            <a:pPr marL="90488" indent="-90488" algn="just">
              <a:buFontTx/>
              <a:buChar char="-"/>
            </a:pPr>
            <a:r>
              <a:rPr lang="it-IT" b="1" dirty="0">
                <a:solidFill>
                  <a:srgbClr val="FF0000"/>
                </a:solidFill>
              </a:rPr>
              <a:t>Ogni libro viene redatto </a:t>
            </a:r>
            <a:r>
              <a:rPr lang="it-IT" dirty="0"/>
              <a:t>in modo da avere una sua logica e un suo messaggio, le singole parti, anche se molto più antiche, ricevono un senso e una funzione dall’insieme in cui sono incorporate.</a:t>
            </a:r>
          </a:p>
        </p:txBody>
      </p:sp>
      <p:pic>
        <p:nvPicPr>
          <p:cNvPr id="4098" name="Picture 2" descr="C:\Users\Master\Desktop\kkm.jpg"/>
          <p:cNvPicPr>
            <a:picLocks noChangeAspect="1" noChangeArrowheads="1"/>
          </p:cNvPicPr>
          <p:nvPr/>
        </p:nvPicPr>
        <p:blipFill>
          <a:blip r:embed="rId2" cstate="print"/>
          <a:srcRect/>
          <a:stretch>
            <a:fillRect/>
          </a:stretch>
        </p:blipFill>
        <p:spPr bwMode="auto">
          <a:xfrm>
            <a:off x="2267744" y="5307402"/>
            <a:ext cx="906787" cy="1321179"/>
          </a:xfrm>
          <a:prstGeom prst="rect">
            <a:avLst/>
          </a:prstGeom>
          <a:noFill/>
          <a:ln w="25400">
            <a:solidFill>
              <a:srgbClr val="FF0000"/>
            </a:solidFill>
          </a:ln>
        </p:spPr>
      </p:pic>
      <p:pic>
        <p:nvPicPr>
          <p:cNvPr id="4100" name="Picture 4" descr="C:\Users\Master\Desktop\k.jpg"/>
          <p:cNvPicPr>
            <a:picLocks noChangeAspect="1" noChangeArrowheads="1"/>
          </p:cNvPicPr>
          <p:nvPr/>
        </p:nvPicPr>
        <p:blipFill>
          <a:blip r:embed="rId3" cstate="print"/>
          <a:srcRect/>
          <a:stretch>
            <a:fillRect/>
          </a:stretch>
        </p:blipFill>
        <p:spPr bwMode="auto">
          <a:xfrm>
            <a:off x="4118923" y="5301208"/>
            <a:ext cx="3127155" cy="1364357"/>
          </a:xfrm>
          <a:prstGeom prst="rect">
            <a:avLst/>
          </a:prstGeom>
          <a:noFill/>
          <a:ln w="25400">
            <a:solidFill>
              <a:srgbClr val="FF0000"/>
            </a:solidFill>
          </a:ln>
        </p:spPr>
      </p:pic>
      <p:sp>
        <p:nvSpPr>
          <p:cNvPr id="10" name="Ritorno 9">
            <a:hlinkClick r:id="rId4"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heel(1)">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fade">
                                      <p:cBhvr>
                                        <p:cTn id="45" dur="1000"/>
                                        <p:tgtEl>
                                          <p:spTgt spid="13">
                                            <p:txEl>
                                              <p:pRg st="4" end="4"/>
                                            </p:txEl>
                                          </p:spTgt>
                                        </p:tgtEl>
                                      </p:cBhvr>
                                    </p:animEffect>
                                    <p:anim calcmode="lin" valueType="num">
                                      <p:cBhvr>
                                        <p:cTn id="4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A3A8755E-095F-40DE-BA2C-4FB72DD2A67B}"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15</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Una storia di alleanze</a:t>
            </a:r>
          </a:p>
        </p:txBody>
      </p:sp>
      <p:sp>
        <p:nvSpPr>
          <p:cNvPr id="13" name="CasellaDiTesto 12"/>
          <p:cNvSpPr txBox="1"/>
          <p:nvPr/>
        </p:nvSpPr>
        <p:spPr>
          <a:xfrm>
            <a:off x="251520" y="1196752"/>
            <a:ext cx="8640960" cy="3970318"/>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r>
              <a:rPr lang="it-IT" b="1" dirty="0">
                <a:solidFill>
                  <a:srgbClr val="FF0000"/>
                </a:solidFill>
              </a:rPr>
              <a:t>- La Bibbia non è un poema mitologico </a:t>
            </a:r>
            <a:r>
              <a:rPr lang="it-IT" dirty="0"/>
              <a:t>ma ripercorre la storia del rapporto di Dio con l’umanità, nota come </a:t>
            </a:r>
            <a:r>
              <a:rPr lang="it-IT" dirty="0">
                <a:solidFill>
                  <a:srgbClr val="FF0000"/>
                </a:solidFill>
              </a:rPr>
              <a:t>Storia della Salvezza.</a:t>
            </a:r>
          </a:p>
          <a:p>
            <a:pPr marL="90488" indent="-90488" algn="just">
              <a:buFontTx/>
              <a:buChar char="-"/>
            </a:pPr>
            <a:r>
              <a:rPr lang="it-IT" b="1" dirty="0">
                <a:solidFill>
                  <a:srgbClr val="FF0000"/>
                </a:solidFill>
              </a:rPr>
              <a:t>Dal racconto sulla Creazione</a:t>
            </a:r>
            <a:r>
              <a:rPr lang="it-IT" dirty="0"/>
              <a:t>, il suo linguaggio poetico riflette sul mistero della vita e della morte, del bene e del male, sulla comune dignità dell’uomo e della donna, sul senso della libertà e della morale.</a:t>
            </a:r>
          </a:p>
          <a:p>
            <a:pPr marL="90488" indent="-90488" algn="just">
              <a:buFontTx/>
              <a:buChar char="-"/>
            </a:pPr>
            <a:r>
              <a:rPr lang="it-IT" b="1" dirty="0">
                <a:solidFill>
                  <a:srgbClr val="FF0000"/>
                </a:solidFill>
              </a:rPr>
              <a:t>L’ultima pagina della Bibbia </a:t>
            </a:r>
            <a:r>
              <a:rPr lang="it-IT" dirty="0"/>
              <a:t>svela il mistero dell’ “ultimo giorno”, intravedendovi l’alba di una nuova creazione. Tra questi due estremi c’è la storia umana, una storia di “alleanze” che Dio non si stanca mai di stabilire con gli uomini.</a:t>
            </a:r>
          </a:p>
          <a:p>
            <a:pPr marL="90488" indent="-90488" algn="just">
              <a:buFontTx/>
              <a:buChar char="-"/>
            </a:pPr>
            <a:r>
              <a:rPr lang="it-IT" b="1" dirty="0">
                <a:solidFill>
                  <a:srgbClr val="FF0000"/>
                </a:solidFill>
              </a:rPr>
              <a:t>Con Adamo e con Noè, con Abramo e i suoi discendenti</a:t>
            </a:r>
            <a:r>
              <a:rPr lang="it-IT" dirty="0"/>
              <a:t>, con l’Alleanza del Sinai e il dono delle Tavole della Legge. Con la liberazione dalla schiavitù dall’Egitto, e l’insediamento nella Terra promessa. </a:t>
            </a:r>
          </a:p>
          <a:p>
            <a:pPr marL="90488" indent="-90488" algn="just">
              <a:buFontTx/>
              <a:buChar char="-"/>
            </a:pPr>
            <a:r>
              <a:rPr lang="it-IT" b="1" dirty="0">
                <a:solidFill>
                  <a:srgbClr val="FF0000"/>
                </a:solidFill>
              </a:rPr>
              <a:t>Con Davide</a:t>
            </a:r>
            <a:r>
              <a:rPr lang="it-IT" dirty="0"/>
              <a:t>, segno vivo della regalità benedetta da Dio, con l’alleanza che “nella pienezza dei tempi” ha come protagonista Gesù di Nazaret, figlio di Dio fatto uomo, “agnello pasquale”, morto e risorto per la salvezza del mondo.</a:t>
            </a:r>
          </a:p>
        </p:txBody>
      </p:sp>
      <p:pic>
        <p:nvPicPr>
          <p:cNvPr id="1026" name="Picture 2" descr="C:\Users\Master\Desktop\nn.jpg"/>
          <p:cNvPicPr>
            <a:picLocks noChangeAspect="1" noChangeArrowheads="1"/>
          </p:cNvPicPr>
          <p:nvPr/>
        </p:nvPicPr>
        <p:blipFill>
          <a:blip r:embed="rId2" cstate="print"/>
          <a:srcRect/>
          <a:stretch>
            <a:fillRect/>
          </a:stretch>
        </p:blipFill>
        <p:spPr bwMode="auto">
          <a:xfrm>
            <a:off x="6516216" y="5373216"/>
            <a:ext cx="2314543" cy="1296144"/>
          </a:xfrm>
          <a:prstGeom prst="rect">
            <a:avLst/>
          </a:prstGeom>
          <a:noFill/>
          <a:ln w="25400">
            <a:solidFill>
              <a:srgbClr val="FF0000"/>
            </a:solidFill>
          </a:ln>
        </p:spPr>
      </p:pic>
      <p:pic>
        <p:nvPicPr>
          <p:cNvPr id="1027" name="Picture 3" descr="C:\Users\Master\Desktop\n.jpg"/>
          <p:cNvPicPr>
            <a:picLocks noChangeAspect="1" noChangeArrowheads="1"/>
          </p:cNvPicPr>
          <p:nvPr/>
        </p:nvPicPr>
        <p:blipFill>
          <a:blip r:embed="rId3" cstate="print"/>
          <a:srcRect/>
          <a:stretch>
            <a:fillRect/>
          </a:stretch>
        </p:blipFill>
        <p:spPr bwMode="auto">
          <a:xfrm flipH="1">
            <a:off x="5220072" y="5373216"/>
            <a:ext cx="951039" cy="1272206"/>
          </a:xfrm>
          <a:prstGeom prst="rect">
            <a:avLst/>
          </a:prstGeom>
          <a:noFill/>
          <a:ln w="25400">
            <a:solidFill>
              <a:srgbClr val="FF0000"/>
            </a:solidFill>
          </a:ln>
        </p:spPr>
      </p:pic>
      <p:pic>
        <p:nvPicPr>
          <p:cNvPr id="1028" name="Picture 4" descr="C:\Users\Master\Desktop\gg.jpg"/>
          <p:cNvPicPr>
            <a:picLocks noChangeAspect="1" noChangeArrowheads="1"/>
          </p:cNvPicPr>
          <p:nvPr/>
        </p:nvPicPr>
        <p:blipFill>
          <a:blip r:embed="rId4" cstate="print"/>
          <a:srcRect/>
          <a:stretch>
            <a:fillRect/>
          </a:stretch>
        </p:blipFill>
        <p:spPr bwMode="auto">
          <a:xfrm>
            <a:off x="3131840" y="5373216"/>
            <a:ext cx="1746895" cy="1236478"/>
          </a:xfrm>
          <a:prstGeom prst="rect">
            <a:avLst/>
          </a:prstGeom>
          <a:noFill/>
          <a:ln w="25400">
            <a:solidFill>
              <a:srgbClr val="FF0000"/>
            </a:solidFill>
          </a:ln>
        </p:spPr>
      </p:pic>
      <p:pic>
        <p:nvPicPr>
          <p:cNvPr id="1029" name="Picture 5" descr="C:\Users\Master\Desktop\jn.jpg"/>
          <p:cNvPicPr>
            <a:picLocks noChangeAspect="1" noChangeArrowheads="1"/>
          </p:cNvPicPr>
          <p:nvPr/>
        </p:nvPicPr>
        <p:blipFill>
          <a:blip r:embed="rId5" cstate="print"/>
          <a:srcRect/>
          <a:stretch>
            <a:fillRect/>
          </a:stretch>
        </p:blipFill>
        <p:spPr bwMode="auto">
          <a:xfrm>
            <a:off x="251520" y="5373216"/>
            <a:ext cx="2592711" cy="1187629"/>
          </a:xfrm>
          <a:prstGeom prst="rect">
            <a:avLst/>
          </a:prstGeom>
          <a:noFill/>
          <a:ln w="25400">
            <a:solidFill>
              <a:srgbClr val="FF0000"/>
            </a:solidFill>
          </a:ln>
        </p:spPr>
      </p:pic>
      <p:sp>
        <p:nvSpPr>
          <p:cNvPr id="11" name="Ritorno 10">
            <a:hlinkClick r:id="rId6"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1)">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heel(1)">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1)">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1000"/>
                                        <p:tgtEl>
                                          <p:spTgt spid="13">
                                            <p:txEl>
                                              <p:pRg st="0" end="0"/>
                                            </p:txEl>
                                          </p:spTgt>
                                        </p:tgtEl>
                                      </p:cBhvr>
                                    </p:animEffect>
                                    <p:anim calcmode="lin" valueType="num">
                                      <p:cBhvr>
                                        <p:cTn id="2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1000"/>
                                        <p:tgtEl>
                                          <p:spTgt spid="13">
                                            <p:txEl>
                                              <p:pRg st="2" end="2"/>
                                            </p:txEl>
                                          </p:spTgt>
                                        </p:tgtEl>
                                      </p:cBhvr>
                                    </p:animEffect>
                                    <p:anim calcmode="lin" valueType="num">
                                      <p:cBhvr>
                                        <p:cTn id="4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fade">
                                      <p:cBhvr>
                                        <p:cTn id="48" dur="1000"/>
                                        <p:tgtEl>
                                          <p:spTgt spid="13">
                                            <p:txEl>
                                              <p:pRg st="3" end="3"/>
                                            </p:txEl>
                                          </p:spTgt>
                                        </p:tgtEl>
                                      </p:cBhvr>
                                    </p:animEffect>
                                    <p:anim calcmode="lin" valueType="num">
                                      <p:cBhvr>
                                        <p:cTn id="4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animEffect transition="in" filter="fade">
                                      <p:cBhvr>
                                        <p:cTn id="55" dur="1000"/>
                                        <p:tgtEl>
                                          <p:spTgt spid="13">
                                            <p:txEl>
                                              <p:pRg st="4" end="4"/>
                                            </p:txEl>
                                          </p:spTgt>
                                        </p:tgtEl>
                                      </p:cBhvr>
                                    </p:animEffect>
                                    <p:anim calcmode="lin" valueType="num">
                                      <p:cBhvr>
                                        <p:cTn id="5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F631645F-32FF-4424-ABF7-1395BE0E15E8}"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16</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Un intreccio di generi diversi</a:t>
            </a:r>
          </a:p>
        </p:txBody>
      </p:sp>
      <p:sp>
        <p:nvSpPr>
          <p:cNvPr id="13" name="CasellaDiTesto 12"/>
          <p:cNvSpPr txBox="1"/>
          <p:nvPr/>
        </p:nvSpPr>
        <p:spPr>
          <a:xfrm>
            <a:off x="251520" y="1196752"/>
            <a:ext cx="8640960" cy="286232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r>
              <a:rPr lang="it-IT" dirty="0"/>
              <a:t>- </a:t>
            </a:r>
            <a:r>
              <a:rPr lang="it-IT" b="1" dirty="0">
                <a:solidFill>
                  <a:srgbClr val="FF0000"/>
                </a:solidFill>
              </a:rPr>
              <a:t>Nella Bibbia </a:t>
            </a:r>
            <a:r>
              <a:rPr lang="it-IT" dirty="0"/>
              <a:t>si trovano avvenimenti espressi in modi diversi, così, una narrazione storica è differente da un brano poetico. Nel primo caso il tono è più aderente alla realtà, nel secondo si da più spazio alla creatività dell’autore che si serve di simboli e di immagini per esprimere il proprio pensiero.</a:t>
            </a:r>
          </a:p>
          <a:p>
            <a:pPr marL="90488" indent="-90488" algn="just">
              <a:buFontTx/>
              <a:buChar char="-"/>
            </a:pPr>
            <a:r>
              <a:rPr lang="it-IT" b="1" dirty="0">
                <a:solidFill>
                  <a:srgbClr val="FF0000"/>
                </a:solidFill>
              </a:rPr>
              <a:t>Per ricavare l’intenzione degli agiografi</a:t>
            </a:r>
            <a:r>
              <a:rPr lang="it-IT" dirty="0"/>
              <a:t>, si deve tenere conto anche dei generi letterari. La verità, infatti, viene diversamente proposta ed espressa nei testi in varia maniera: storica, profetica, poetica, o con altri modi di dire.</a:t>
            </a:r>
          </a:p>
          <a:p>
            <a:pPr marL="90488" indent="-90488" algn="just">
              <a:buFontTx/>
              <a:buChar char="-"/>
            </a:pPr>
            <a:r>
              <a:rPr lang="it-IT" b="1" dirty="0">
                <a:solidFill>
                  <a:srgbClr val="FF0000"/>
                </a:solidFill>
              </a:rPr>
              <a:t>E’ necessario </a:t>
            </a:r>
            <a:r>
              <a:rPr lang="it-IT" dirty="0"/>
              <a:t>dunque che l’interprete ricerchi il senso che l’agiografo intese esprimere ed espresse in determinate circostanze, secondo la condizione del suo tempo e della sua cultura, per mezzo dei generi letterari allora in uso. (Dei </a:t>
            </a:r>
            <a:r>
              <a:rPr lang="it-IT" dirty="0" err="1"/>
              <a:t>Verbum</a:t>
            </a:r>
            <a:r>
              <a:rPr lang="it-IT" dirty="0"/>
              <a:t>, 12)</a:t>
            </a:r>
          </a:p>
        </p:txBody>
      </p:sp>
      <p:pic>
        <p:nvPicPr>
          <p:cNvPr id="2050" name="Picture 2" descr="C:\Users\Master\Desktop\kjj.png"/>
          <p:cNvPicPr>
            <a:picLocks noChangeAspect="1" noChangeArrowheads="1"/>
          </p:cNvPicPr>
          <p:nvPr/>
        </p:nvPicPr>
        <p:blipFill>
          <a:blip r:embed="rId2" cstate="print"/>
          <a:srcRect/>
          <a:stretch>
            <a:fillRect/>
          </a:stretch>
        </p:blipFill>
        <p:spPr bwMode="auto">
          <a:xfrm>
            <a:off x="5940152" y="4540804"/>
            <a:ext cx="2929508" cy="1640524"/>
          </a:xfrm>
          <a:prstGeom prst="rect">
            <a:avLst/>
          </a:prstGeom>
          <a:noFill/>
          <a:ln w="25400">
            <a:solidFill>
              <a:srgbClr val="FF0000"/>
            </a:solidFill>
          </a:ln>
        </p:spPr>
      </p:pic>
      <p:pic>
        <p:nvPicPr>
          <p:cNvPr id="2051" name="Picture 3" descr="C:\Users\Master\Desktop\n.jpg"/>
          <p:cNvPicPr>
            <a:picLocks noChangeAspect="1" noChangeArrowheads="1"/>
          </p:cNvPicPr>
          <p:nvPr/>
        </p:nvPicPr>
        <p:blipFill>
          <a:blip r:embed="rId3" cstate="print"/>
          <a:srcRect/>
          <a:stretch>
            <a:fillRect/>
          </a:stretch>
        </p:blipFill>
        <p:spPr bwMode="auto">
          <a:xfrm>
            <a:off x="251520" y="4509120"/>
            <a:ext cx="5386327" cy="1656184"/>
          </a:xfrm>
          <a:prstGeom prst="rect">
            <a:avLst/>
          </a:prstGeom>
          <a:noFill/>
          <a:ln w="25400">
            <a:solidFill>
              <a:srgbClr val="FF0000"/>
            </a:solidFill>
          </a:ln>
        </p:spPr>
      </p:pic>
      <p:sp>
        <p:nvSpPr>
          <p:cNvPr id="10" name="Ritorno 9">
            <a:hlinkClick r:id="rId4"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7E58EB88-1FEE-4D22-AD9E-ABC0B7C62DD9}"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17</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Antico e Nuovo Testamento</a:t>
            </a:r>
          </a:p>
        </p:txBody>
      </p:sp>
      <p:sp>
        <p:nvSpPr>
          <p:cNvPr id="13" name="CasellaDiTesto 12"/>
          <p:cNvSpPr txBox="1"/>
          <p:nvPr/>
        </p:nvSpPr>
        <p:spPr>
          <a:xfrm>
            <a:off x="251520" y="1196752"/>
            <a:ext cx="8640960" cy="2585323"/>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r>
              <a:rPr lang="it-IT" dirty="0"/>
              <a:t>- </a:t>
            </a:r>
            <a:r>
              <a:rPr lang="it-IT" b="1" dirty="0">
                <a:solidFill>
                  <a:srgbClr val="FF0000"/>
                </a:solidFill>
              </a:rPr>
              <a:t>La Bibbia si divide in due grandi parti: Antico e Nuovo Testamento</a:t>
            </a:r>
            <a:r>
              <a:rPr lang="it-IT" dirty="0"/>
              <a:t>. Vengono chiamati così a partire dal II sec. d.C. con lo scrittore cristiano </a:t>
            </a:r>
            <a:r>
              <a:rPr lang="it-IT" dirty="0" err="1"/>
              <a:t>Tertulliano</a:t>
            </a:r>
            <a:r>
              <a:rPr lang="it-IT" dirty="0"/>
              <a:t>.</a:t>
            </a:r>
          </a:p>
          <a:p>
            <a:pPr marL="90488" indent="-90488" algn="just">
              <a:buFontTx/>
              <a:buChar char="-"/>
            </a:pPr>
            <a:r>
              <a:rPr lang="it-IT" b="1" dirty="0">
                <a:solidFill>
                  <a:srgbClr val="FF0000"/>
                </a:solidFill>
              </a:rPr>
              <a:t>I Libri non ci presentano due mondi contrastanti </a:t>
            </a:r>
            <a:r>
              <a:rPr lang="it-IT" dirty="0"/>
              <a:t>o due rivelazioni opposte di Dio, non abbiamo a che fare con il Dio della legge da un lato e con quello della grazia dall’altro. </a:t>
            </a:r>
          </a:p>
          <a:p>
            <a:pPr marL="90488" indent="-90488" algn="just">
              <a:buFontTx/>
              <a:buChar char="-"/>
            </a:pPr>
            <a:r>
              <a:rPr lang="it-IT" b="1" dirty="0">
                <a:solidFill>
                  <a:srgbClr val="FF0000"/>
                </a:solidFill>
              </a:rPr>
              <a:t>Tra i due testamenti </a:t>
            </a:r>
            <a:r>
              <a:rPr lang="it-IT" dirty="0"/>
              <a:t>esiste una profonda armonia e quanto risplende nelle pagine che narrano la Buona Novella di Gesù, già traspare in molte pagine dell’A.T. </a:t>
            </a:r>
          </a:p>
          <a:p>
            <a:pPr marL="90488" indent="-90488" algn="just">
              <a:buFontTx/>
              <a:buChar char="-"/>
            </a:pPr>
            <a:r>
              <a:rPr lang="it-IT" b="1" dirty="0">
                <a:solidFill>
                  <a:srgbClr val="FF0000"/>
                </a:solidFill>
              </a:rPr>
              <a:t>L’A.T. è la chiave interpretativa del Nuovo </a:t>
            </a:r>
            <a:r>
              <a:rPr lang="it-IT" dirty="0"/>
              <a:t>e la Buona Notizia di Gesù Cristo non getta nell’ombra la storia passata, ma ne mette in evidenza il lato più luminoso: quello della fedeltà di Dio.</a:t>
            </a:r>
          </a:p>
        </p:txBody>
      </p:sp>
      <p:pic>
        <p:nvPicPr>
          <p:cNvPr id="3074" name="Picture 2" descr="C:\Users\Master\Desktop\jj.jpg"/>
          <p:cNvPicPr>
            <a:picLocks noChangeAspect="1" noChangeArrowheads="1"/>
          </p:cNvPicPr>
          <p:nvPr/>
        </p:nvPicPr>
        <p:blipFill>
          <a:blip r:embed="rId2" cstate="print"/>
          <a:srcRect/>
          <a:stretch>
            <a:fillRect/>
          </a:stretch>
        </p:blipFill>
        <p:spPr bwMode="auto">
          <a:xfrm>
            <a:off x="1043608" y="4005064"/>
            <a:ext cx="7181598" cy="2592288"/>
          </a:xfrm>
          <a:prstGeom prst="rect">
            <a:avLst/>
          </a:prstGeom>
          <a:noFill/>
          <a:ln w="25400">
            <a:solidFill>
              <a:srgbClr val="FF0000"/>
            </a:solidFill>
          </a:ln>
        </p:spPr>
      </p:pic>
      <p:sp>
        <p:nvSpPr>
          <p:cNvPr id="10" name="Ritorno 9">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E0E0B86-7944-40A7-B85B-BB05A3F4F018}"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18</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Un Dio che si incarna</a:t>
            </a:r>
          </a:p>
        </p:txBody>
      </p:sp>
      <p:sp>
        <p:nvSpPr>
          <p:cNvPr id="13" name="CasellaDiTesto 12"/>
          <p:cNvSpPr txBox="1"/>
          <p:nvPr/>
        </p:nvSpPr>
        <p:spPr>
          <a:xfrm>
            <a:off x="251520" y="1196752"/>
            <a:ext cx="8640960" cy="3416320"/>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L’obiettivo primo della Bibbia </a:t>
            </a:r>
            <a:r>
              <a:rPr lang="it-IT" dirty="0"/>
              <a:t>non è quello di documentare, ordinare, precisare ma quello di rivelare il senso nascosto dei fatti e il valore che essi hanno agli occhi di Dio. </a:t>
            </a:r>
          </a:p>
          <a:p>
            <a:pPr marL="90488" indent="-90488" algn="just">
              <a:buFontTx/>
              <a:buChar char="-"/>
            </a:pPr>
            <a:r>
              <a:rPr lang="it-IT" b="1" dirty="0">
                <a:solidFill>
                  <a:srgbClr val="FF0000"/>
                </a:solidFill>
              </a:rPr>
              <a:t>L’Esodo dall’Egitto </a:t>
            </a:r>
            <a:r>
              <a:rPr lang="it-IT" dirty="0"/>
              <a:t>rappresenta un contorno di prodigi e flagelli: divisione prodigiosa del mare, la rovina del Faraone, il dono della manna, delle quaglie e dell’acqua, fino alle teofanie sul monte Sinai e il dono delle tavole della legge.</a:t>
            </a:r>
          </a:p>
          <a:p>
            <a:pPr marL="90488" indent="-90488" algn="just">
              <a:buFontTx/>
              <a:buChar char="-"/>
            </a:pPr>
            <a:r>
              <a:rPr lang="it-IT" b="1" dirty="0">
                <a:solidFill>
                  <a:srgbClr val="FF0000"/>
                </a:solidFill>
              </a:rPr>
              <a:t>Questi fatti hanno una radice storica</a:t>
            </a:r>
            <a:r>
              <a:rPr lang="it-IT" dirty="0"/>
              <a:t>, ma nel racconto tramandato per secoli da padre in figlio diventano storia sacra, ripetuta per cantare l’opera di dio in favore del suo popolo.</a:t>
            </a:r>
          </a:p>
          <a:p>
            <a:pPr marL="90488" indent="-90488" algn="just">
              <a:buFontTx/>
              <a:buChar char="-"/>
            </a:pPr>
            <a:r>
              <a:rPr lang="it-IT" b="1" dirty="0">
                <a:solidFill>
                  <a:srgbClr val="FF0000"/>
                </a:solidFill>
              </a:rPr>
              <a:t>Nelle scritture Dio scrive la storia </a:t>
            </a:r>
            <a:r>
              <a:rPr lang="it-IT" dirty="0"/>
              <a:t>sulle righe “storte” di un popolo che matura lentamente la propria identità, confrontandosi con i grandi imperi che si avvicendavano in Palestina: tribù nomadi, fenici, cananei, egiziani, assiri, babilonesi, greci e romani.</a:t>
            </a:r>
          </a:p>
        </p:txBody>
      </p:sp>
      <p:pic>
        <p:nvPicPr>
          <p:cNvPr id="4098" name="Picture 2" descr="C:\Users\Master\Desktop\nn.jpg"/>
          <p:cNvPicPr>
            <a:picLocks noChangeAspect="1" noChangeArrowheads="1"/>
          </p:cNvPicPr>
          <p:nvPr/>
        </p:nvPicPr>
        <p:blipFill>
          <a:blip r:embed="rId2" cstate="print"/>
          <a:srcRect/>
          <a:stretch>
            <a:fillRect/>
          </a:stretch>
        </p:blipFill>
        <p:spPr bwMode="auto">
          <a:xfrm>
            <a:off x="4760032" y="4941168"/>
            <a:ext cx="3700400" cy="1758558"/>
          </a:xfrm>
          <a:prstGeom prst="rect">
            <a:avLst/>
          </a:prstGeom>
          <a:noFill/>
          <a:ln w="25400">
            <a:solidFill>
              <a:srgbClr val="FF0000"/>
            </a:solidFill>
          </a:ln>
        </p:spPr>
      </p:pic>
      <p:pic>
        <p:nvPicPr>
          <p:cNvPr id="4099" name="Picture 3" descr="C:\Users\Master\Desktop\jjj.jpg"/>
          <p:cNvPicPr>
            <a:picLocks noChangeAspect="1" noChangeArrowheads="1"/>
          </p:cNvPicPr>
          <p:nvPr/>
        </p:nvPicPr>
        <p:blipFill>
          <a:blip r:embed="rId3" cstate="print"/>
          <a:srcRect/>
          <a:stretch>
            <a:fillRect/>
          </a:stretch>
        </p:blipFill>
        <p:spPr bwMode="auto">
          <a:xfrm>
            <a:off x="683568" y="4941168"/>
            <a:ext cx="3989863" cy="1735832"/>
          </a:xfrm>
          <a:prstGeom prst="rect">
            <a:avLst/>
          </a:prstGeom>
          <a:noFill/>
          <a:ln w="25400">
            <a:solidFill>
              <a:srgbClr val="FF0000"/>
            </a:solidFill>
          </a:ln>
        </p:spPr>
      </p:pic>
      <p:sp>
        <p:nvSpPr>
          <p:cNvPr id="10" name="Ritorno 9">
            <a:hlinkClick r:id="rId4"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1)">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7BE07680-DCDA-4990-AFBE-67B618546476}"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19</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Tesori sotto la sabbia</a:t>
            </a:r>
          </a:p>
        </p:txBody>
      </p:sp>
      <p:sp>
        <p:nvSpPr>
          <p:cNvPr id="13" name="CasellaDiTesto 12"/>
          <p:cNvSpPr txBox="1"/>
          <p:nvPr/>
        </p:nvSpPr>
        <p:spPr>
          <a:xfrm>
            <a:off x="251520" y="1196752"/>
            <a:ext cx="8640960" cy="3416320"/>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Lo sviluppo e la valorizzazione dell’archeologia applicata alla Bibbia </a:t>
            </a:r>
            <a:r>
              <a:rPr lang="it-IT" dirty="0"/>
              <a:t>è recente. Nella prima metà dell’800 l’archeologia era ancora una sorta di “caccia al tesoro”.</a:t>
            </a:r>
          </a:p>
          <a:p>
            <a:pPr marL="90488" indent="-90488" algn="just">
              <a:buFontTx/>
              <a:buChar char="-"/>
            </a:pPr>
            <a:r>
              <a:rPr lang="it-IT" b="1" dirty="0">
                <a:solidFill>
                  <a:srgbClr val="FF0000"/>
                </a:solidFill>
              </a:rPr>
              <a:t>Le sensazionali scoperte </a:t>
            </a:r>
            <a:r>
              <a:rPr lang="it-IT" dirty="0"/>
              <a:t>di Babilonia, Ur, Gerico, Petra, Mari, suscitarono una valorizzazione sistematica degli scavi con l’accurata analisi e catalogazione di tutti i materiali portati alla luce.</a:t>
            </a:r>
          </a:p>
          <a:p>
            <a:pPr marL="90488" indent="-90488" algn="just">
              <a:buFontTx/>
              <a:buChar char="-"/>
            </a:pPr>
            <a:r>
              <a:rPr lang="it-IT" b="1" dirty="0">
                <a:solidFill>
                  <a:srgbClr val="FF0000"/>
                </a:solidFill>
              </a:rPr>
              <a:t>Sono venuti alla luce documenti preziosissimi</a:t>
            </a:r>
            <a:r>
              <a:rPr lang="it-IT" dirty="0"/>
              <a:t>, come </a:t>
            </a:r>
            <a:r>
              <a:rPr lang="it-IT" dirty="0">
                <a:solidFill>
                  <a:srgbClr val="FF0000"/>
                </a:solidFill>
              </a:rPr>
              <a:t>la stele del faraone </a:t>
            </a:r>
            <a:r>
              <a:rPr lang="it-IT" dirty="0" err="1">
                <a:solidFill>
                  <a:srgbClr val="FF0000"/>
                </a:solidFill>
              </a:rPr>
              <a:t>Memeptah</a:t>
            </a:r>
            <a:r>
              <a:rPr lang="it-IT" dirty="0">
                <a:solidFill>
                  <a:srgbClr val="FF0000"/>
                </a:solidFill>
              </a:rPr>
              <a:t> </a:t>
            </a:r>
            <a:r>
              <a:rPr lang="it-IT" dirty="0"/>
              <a:t>(XII sec. a.C.) che menziona esplicitamente Israele; </a:t>
            </a:r>
            <a:r>
              <a:rPr lang="it-IT" dirty="0">
                <a:solidFill>
                  <a:srgbClr val="FF0000"/>
                </a:solidFill>
              </a:rPr>
              <a:t>l’Obelisco nero </a:t>
            </a:r>
            <a:r>
              <a:rPr lang="it-IT" dirty="0"/>
              <a:t>(IX sec. a.C.) che raffigura </a:t>
            </a:r>
            <a:r>
              <a:rPr lang="it-IT" dirty="0" err="1"/>
              <a:t>Ien</a:t>
            </a:r>
            <a:r>
              <a:rPr lang="it-IT" dirty="0"/>
              <a:t>, re d’Israele mentre presenta il tributo al re assiro </a:t>
            </a:r>
            <a:r>
              <a:rPr lang="it-IT" dirty="0" err="1"/>
              <a:t>Salmanassar</a:t>
            </a:r>
            <a:r>
              <a:rPr lang="it-IT" dirty="0"/>
              <a:t> III; il </a:t>
            </a:r>
            <a:r>
              <a:rPr lang="it-IT" dirty="0">
                <a:solidFill>
                  <a:srgbClr val="FF0000"/>
                </a:solidFill>
              </a:rPr>
              <a:t>tunnel di </a:t>
            </a:r>
            <a:r>
              <a:rPr lang="it-IT" dirty="0" err="1">
                <a:solidFill>
                  <a:srgbClr val="FF0000"/>
                </a:solidFill>
              </a:rPr>
              <a:t>Ezechia</a:t>
            </a:r>
            <a:r>
              <a:rPr lang="it-IT" dirty="0">
                <a:solidFill>
                  <a:srgbClr val="FF0000"/>
                </a:solidFill>
              </a:rPr>
              <a:t> </a:t>
            </a:r>
            <a:r>
              <a:rPr lang="it-IT" dirty="0"/>
              <a:t>scavato dall’omonimo re di Giuda (VIII sec. a.C.) per rifornire d’acqua Gerusalemme; </a:t>
            </a:r>
            <a:r>
              <a:rPr lang="it-IT" dirty="0">
                <a:solidFill>
                  <a:srgbClr val="FF0000"/>
                </a:solidFill>
              </a:rPr>
              <a:t>la casa di Pietro e la sinagoga di </a:t>
            </a:r>
            <a:r>
              <a:rPr lang="it-IT" dirty="0" err="1">
                <a:solidFill>
                  <a:srgbClr val="FF0000"/>
                </a:solidFill>
              </a:rPr>
              <a:t>cafarnao</a:t>
            </a:r>
            <a:r>
              <a:rPr lang="it-IT" dirty="0"/>
              <a:t> che ci riconducono all’epoca di Gesù; </a:t>
            </a:r>
            <a:r>
              <a:rPr lang="it-IT" dirty="0">
                <a:solidFill>
                  <a:srgbClr val="FF0000"/>
                </a:solidFill>
              </a:rPr>
              <a:t>l’iscrizione che menziona Pilato</a:t>
            </a:r>
            <a:r>
              <a:rPr lang="it-IT" dirty="0"/>
              <a:t>, e tanti altri resti che rendono vive le pagine dei testi sacri.</a:t>
            </a:r>
          </a:p>
        </p:txBody>
      </p:sp>
      <p:pic>
        <p:nvPicPr>
          <p:cNvPr id="5122" name="Picture 2" descr="C:\Users\Master\Desktop\kk.jpg"/>
          <p:cNvPicPr>
            <a:picLocks noChangeAspect="1" noChangeArrowheads="1"/>
          </p:cNvPicPr>
          <p:nvPr/>
        </p:nvPicPr>
        <p:blipFill>
          <a:blip r:embed="rId2" cstate="print"/>
          <a:srcRect/>
          <a:stretch>
            <a:fillRect/>
          </a:stretch>
        </p:blipFill>
        <p:spPr bwMode="auto">
          <a:xfrm>
            <a:off x="1259632" y="4725144"/>
            <a:ext cx="2390775" cy="1914525"/>
          </a:xfrm>
          <a:prstGeom prst="rect">
            <a:avLst/>
          </a:prstGeom>
          <a:noFill/>
          <a:ln w="25400">
            <a:solidFill>
              <a:srgbClr val="FF0000"/>
            </a:solidFill>
          </a:ln>
        </p:spPr>
      </p:pic>
      <p:pic>
        <p:nvPicPr>
          <p:cNvPr id="5123" name="Picture 3" descr="C:\Users\Master\Desktop\jj.jpg"/>
          <p:cNvPicPr>
            <a:picLocks noChangeAspect="1" noChangeArrowheads="1"/>
          </p:cNvPicPr>
          <p:nvPr/>
        </p:nvPicPr>
        <p:blipFill>
          <a:blip r:embed="rId3" cstate="print"/>
          <a:srcRect/>
          <a:stretch>
            <a:fillRect/>
          </a:stretch>
        </p:blipFill>
        <p:spPr bwMode="auto">
          <a:xfrm>
            <a:off x="5076056" y="4725143"/>
            <a:ext cx="2664296" cy="1903069"/>
          </a:xfrm>
          <a:prstGeom prst="rect">
            <a:avLst/>
          </a:prstGeom>
          <a:noFill/>
          <a:ln w="25400">
            <a:solidFill>
              <a:srgbClr val="FF0000"/>
            </a:solidFill>
          </a:ln>
        </p:spPr>
      </p:pic>
      <p:sp>
        <p:nvSpPr>
          <p:cNvPr id="10" name="Ritorno 9">
            <a:hlinkClick r:id="rId4"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heel(1)">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FD3A222-6C7F-4D52-A359-E6A6BE35EB74}"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a:t>
            </a:fld>
            <a:endParaRPr lang="it-IT"/>
          </a:p>
        </p:txBody>
      </p:sp>
      <p:sp>
        <p:nvSpPr>
          <p:cNvPr id="9" name="CasellaDiTesto 8"/>
          <p:cNvSpPr txBox="1"/>
          <p:nvPr/>
        </p:nvSpPr>
        <p:spPr>
          <a:xfrm>
            <a:off x="323528" y="692696"/>
            <a:ext cx="8496944" cy="523220"/>
          </a:xfrm>
          <a:prstGeom prst="rect">
            <a:avLst/>
          </a:prstGeom>
          <a:noFill/>
        </p:spPr>
        <p:txBody>
          <a:bodyPr wrap="square" rtlCol="0">
            <a:spAutoFit/>
          </a:bodyPr>
          <a:lstStyle/>
          <a:p>
            <a:pPr algn="ctr"/>
            <a:r>
              <a:rPr lang="it-IT" sz="2800" b="1" dirty="0">
                <a:solidFill>
                  <a:schemeClr val="accent2">
                    <a:lumMod val="75000"/>
                  </a:schemeClr>
                </a:solidFill>
              </a:rPr>
              <a:t>Indice della presentazione</a:t>
            </a:r>
          </a:p>
        </p:txBody>
      </p:sp>
      <p:sp>
        <p:nvSpPr>
          <p:cNvPr id="10" name="Freccia a destra 9"/>
          <p:cNvSpPr/>
          <p:nvPr/>
        </p:nvSpPr>
        <p:spPr>
          <a:xfrm>
            <a:off x="251520" y="1196752"/>
            <a:ext cx="554461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Tappe e fasi storiche</a:t>
            </a:r>
            <a:endParaRPr lang="it-IT" sz="1600" b="1" dirty="0">
              <a:solidFill>
                <a:schemeClr val="bg1"/>
              </a:solidFill>
            </a:endParaRPr>
          </a:p>
        </p:txBody>
      </p:sp>
      <p:sp>
        <p:nvSpPr>
          <p:cNvPr id="16" name="Freccia a destra 15"/>
          <p:cNvSpPr/>
          <p:nvPr/>
        </p:nvSpPr>
        <p:spPr>
          <a:xfrm>
            <a:off x="611560" y="4797152"/>
            <a:ext cx="554461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I libri didattico - sapienziali</a:t>
            </a:r>
          </a:p>
        </p:txBody>
      </p:sp>
      <p:sp>
        <p:nvSpPr>
          <p:cNvPr id="17" name="Freccia a destra 16"/>
          <p:cNvSpPr/>
          <p:nvPr/>
        </p:nvSpPr>
        <p:spPr>
          <a:xfrm>
            <a:off x="251520" y="4077072"/>
            <a:ext cx="554461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I libri profetici</a:t>
            </a:r>
            <a:endParaRPr lang="it-IT" sz="1600" b="1" dirty="0">
              <a:solidFill>
                <a:schemeClr val="bg1"/>
              </a:solidFill>
            </a:endParaRPr>
          </a:p>
        </p:txBody>
      </p:sp>
      <p:sp>
        <p:nvSpPr>
          <p:cNvPr id="18" name="Freccia a destra 17"/>
          <p:cNvSpPr/>
          <p:nvPr/>
        </p:nvSpPr>
        <p:spPr>
          <a:xfrm>
            <a:off x="251520" y="2636912"/>
            <a:ext cx="554461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Composizione della Bibbia</a:t>
            </a:r>
            <a:endParaRPr lang="it-IT" sz="1600" b="1" dirty="0">
              <a:solidFill>
                <a:schemeClr val="bg1"/>
              </a:solidFill>
            </a:endParaRPr>
          </a:p>
        </p:txBody>
      </p:sp>
      <p:sp>
        <p:nvSpPr>
          <p:cNvPr id="19" name="Freccia a destra 18"/>
          <p:cNvSpPr/>
          <p:nvPr/>
        </p:nvSpPr>
        <p:spPr>
          <a:xfrm>
            <a:off x="611560" y="1916832"/>
            <a:ext cx="554461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Notizie e curiosità intorno alla Bibbia</a:t>
            </a:r>
            <a:endParaRPr lang="it-IT" sz="1600" b="1" dirty="0">
              <a:solidFill>
                <a:schemeClr val="bg1"/>
              </a:solidFill>
            </a:endParaRPr>
          </a:p>
        </p:txBody>
      </p:sp>
      <p:sp>
        <p:nvSpPr>
          <p:cNvPr id="20" name="Freccia a destra 19"/>
          <p:cNvSpPr/>
          <p:nvPr/>
        </p:nvSpPr>
        <p:spPr>
          <a:xfrm>
            <a:off x="611560" y="3356992"/>
            <a:ext cx="554461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I libri storici dell’Antico Testamento</a:t>
            </a:r>
            <a:endParaRPr lang="it-IT" sz="1600" b="1" dirty="0">
              <a:solidFill>
                <a:schemeClr val="bg1"/>
              </a:solidFill>
            </a:endParaRPr>
          </a:p>
        </p:txBody>
      </p:sp>
      <p:sp>
        <p:nvSpPr>
          <p:cNvPr id="27" name="Freccia a destra 26"/>
          <p:cNvSpPr/>
          <p:nvPr/>
        </p:nvSpPr>
        <p:spPr>
          <a:xfrm>
            <a:off x="251520" y="5517232"/>
            <a:ext cx="554461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I libri del Nuovo Testamento</a:t>
            </a:r>
          </a:p>
        </p:txBody>
      </p:sp>
      <p:sp>
        <p:nvSpPr>
          <p:cNvPr id="28" name="Avanti o successivo 27">
            <a:hlinkClick r:id="rId2" action="ppaction://hlinksldjump" highlightClick="1"/>
          </p:cNvPr>
          <p:cNvSpPr/>
          <p:nvPr/>
        </p:nvSpPr>
        <p:spPr>
          <a:xfrm>
            <a:off x="6012160" y="1268760"/>
            <a:ext cx="64807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vanti o successivo 28">
            <a:hlinkClick r:id="rId3" action="ppaction://hlinksldjump" highlightClick="1"/>
          </p:cNvPr>
          <p:cNvSpPr/>
          <p:nvPr/>
        </p:nvSpPr>
        <p:spPr>
          <a:xfrm>
            <a:off x="6732240" y="1988840"/>
            <a:ext cx="64807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vanti o successivo 30">
            <a:hlinkClick r:id="rId4" action="ppaction://hlinksldjump" highlightClick="1"/>
          </p:cNvPr>
          <p:cNvSpPr/>
          <p:nvPr/>
        </p:nvSpPr>
        <p:spPr>
          <a:xfrm>
            <a:off x="6012160" y="2708920"/>
            <a:ext cx="64807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Avanti o successivo 31">
            <a:hlinkClick r:id="rId5" action="ppaction://hlinksldjump" highlightClick="1"/>
          </p:cNvPr>
          <p:cNvSpPr/>
          <p:nvPr/>
        </p:nvSpPr>
        <p:spPr>
          <a:xfrm>
            <a:off x="6804248" y="3501008"/>
            <a:ext cx="64807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vanti o successivo 32">
            <a:hlinkClick r:id="rId6" action="ppaction://hlinksldjump" highlightClick="1"/>
          </p:cNvPr>
          <p:cNvSpPr/>
          <p:nvPr/>
        </p:nvSpPr>
        <p:spPr>
          <a:xfrm>
            <a:off x="6012160" y="4149080"/>
            <a:ext cx="64807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Avanti o successivo 33">
            <a:hlinkClick r:id="rId7" action="ppaction://hlinksldjump" highlightClick="1"/>
          </p:cNvPr>
          <p:cNvSpPr/>
          <p:nvPr/>
        </p:nvSpPr>
        <p:spPr>
          <a:xfrm>
            <a:off x="6804248" y="4941168"/>
            <a:ext cx="64807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Avanti o successivo 34">
            <a:hlinkClick r:id="rId8" action="ppaction://hlinksldjump" highlightClick="1"/>
          </p:cNvPr>
          <p:cNvSpPr/>
          <p:nvPr/>
        </p:nvSpPr>
        <p:spPr>
          <a:xfrm>
            <a:off x="6012160" y="5589240"/>
            <a:ext cx="64807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F81FEE27-647A-4634-BE3F-572C39FF4C5A}"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20</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Bibbia e scienza</a:t>
            </a:r>
          </a:p>
        </p:txBody>
      </p:sp>
      <p:sp>
        <p:nvSpPr>
          <p:cNvPr id="13" name="CasellaDiTesto 12"/>
          <p:cNvSpPr txBox="1"/>
          <p:nvPr/>
        </p:nvSpPr>
        <p:spPr>
          <a:xfrm>
            <a:off x="251520" y="1196752"/>
            <a:ext cx="8640960" cy="4247317"/>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Gli autori sacri</a:t>
            </a:r>
            <a:r>
              <a:rPr lang="it-IT" dirty="0"/>
              <a:t>, pur essendo mossi da un interesse storico, hanno un obiettivo primario  che riguarda il messaggio religioso. In passato sono state fatte vere acrobazie per dimostrare che la Bibbia è vera e che tutti i suoi dati trovano riscontro in ambito scientifico. Basti pensare al “Caso Galilei” (Giosuè, 10,12-14) e a tutti quegli sforzi nati all’interno del “</a:t>
            </a:r>
            <a:r>
              <a:rPr lang="it-IT" dirty="0" err="1"/>
              <a:t>Concordismo</a:t>
            </a:r>
            <a:r>
              <a:rPr lang="it-IT" dirty="0"/>
              <a:t>”.</a:t>
            </a:r>
          </a:p>
          <a:p>
            <a:pPr marL="90488" indent="-90488" algn="just">
              <a:buFontTx/>
              <a:buChar char="-"/>
            </a:pPr>
            <a:r>
              <a:rPr lang="it-IT" b="1" dirty="0">
                <a:solidFill>
                  <a:srgbClr val="FF0000"/>
                </a:solidFill>
              </a:rPr>
              <a:t>Nella Bibbia la verità </a:t>
            </a:r>
            <a:r>
              <a:rPr lang="it-IT" dirty="0"/>
              <a:t>non va intesa nel senso dell’esattezza storica o scientifica, ma nella prospettiva religiosa del piano salvifico di Dio per gli uomini.</a:t>
            </a:r>
          </a:p>
          <a:p>
            <a:pPr marL="90488" indent="-90488" algn="just"/>
            <a:r>
              <a:rPr lang="it-IT" dirty="0"/>
              <a:t>- </a:t>
            </a:r>
            <a:r>
              <a:rPr lang="it-IT" b="1" dirty="0">
                <a:solidFill>
                  <a:srgbClr val="FF0000"/>
                </a:solidFill>
              </a:rPr>
              <a:t>Un esempio</a:t>
            </a:r>
            <a:r>
              <a:rPr lang="it-IT" dirty="0"/>
              <a:t>: l’universo è presentato come avvolto dalle acque, tenute insieme da una solida barriera a forma di campana, chiamata firmamento (Gen. 2). Tale concezione è evidentemente errata.</a:t>
            </a:r>
          </a:p>
          <a:p>
            <a:pPr marL="90488" indent="-90488" algn="just"/>
            <a:r>
              <a:rPr lang="it-IT" dirty="0"/>
              <a:t>- </a:t>
            </a:r>
            <a:r>
              <a:rPr lang="it-IT" b="1" dirty="0">
                <a:solidFill>
                  <a:srgbClr val="FF0000"/>
                </a:solidFill>
              </a:rPr>
              <a:t>Galileo</a:t>
            </a:r>
            <a:r>
              <a:rPr lang="it-IT" dirty="0"/>
              <a:t>, in maniera felice, aveva intuito che nella Bibbia il Signore vuole rivelare come si va in cielo, non come vada il cielo. Gli autori biblici più che rispondere al “Che cosa è successo?”, “Come è successo?”, “Quando è successo?”, indagano il “Perché?” della vita, offrendo risposte di fede destinate a nutrire la coscienza religiosa e morale dell’umanità.</a:t>
            </a:r>
          </a:p>
        </p:txBody>
      </p:sp>
      <p:pic>
        <p:nvPicPr>
          <p:cNvPr id="1026" name="Picture 2" descr="C:\Users\Master\Desktop\jj.jpg"/>
          <p:cNvPicPr>
            <a:picLocks noChangeAspect="1" noChangeArrowheads="1"/>
          </p:cNvPicPr>
          <p:nvPr/>
        </p:nvPicPr>
        <p:blipFill>
          <a:blip r:embed="rId2" cstate="print"/>
          <a:srcRect/>
          <a:stretch>
            <a:fillRect/>
          </a:stretch>
        </p:blipFill>
        <p:spPr bwMode="auto">
          <a:xfrm>
            <a:off x="2627784" y="5517232"/>
            <a:ext cx="3744416" cy="1103427"/>
          </a:xfrm>
          <a:prstGeom prst="rect">
            <a:avLst/>
          </a:prstGeom>
          <a:noFill/>
          <a:ln w="25400">
            <a:solidFill>
              <a:srgbClr val="FF0000"/>
            </a:solidFill>
          </a:ln>
        </p:spPr>
      </p:pic>
      <p:sp>
        <p:nvSpPr>
          <p:cNvPr id="10" name="Ritorno 9">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CD3FB8DE-F6B6-4F7C-B018-D0FAE4FB98C2}"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21</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Bibbia e violenza</a:t>
            </a:r>
          </a:p>
        </p:txBody>
      </p:sp>
      <p:sp>
        <p:nvSpPr>
          <p:cNvPr id="13" name="CasellaDiTesto 12"/>
          <p:cNvSpPr txBox="1"/>
          <p:nvPr/>
        </p:nvSpPr>
        <p:spPr>
          <a:xfrm>
            <a:off x="251520" y="1196752"/>
            <a:ext cx="8640960" cy="286232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Nel II sec. d.C. </a:t>
            </a:r>
            <a:r>
              <a:rPr lang="it-IT" b="1" dirty="0" err="1">
                <a:solidFill>
                  <a:srgbClr val="FF0000"/>
                </a:solidFill>
              </a:rPr>
              <a:t>Marcione</a:t>
            </a:r>
            <a:r>
              <a:rPr lang="it-IT" b="1" dirty="0">
                <a:solidFill>
                  <a:srgbClr val="FF0000"/>
                </a:solidFill>
              </a:rPr>
              <a:t> e Mani</a:t>
            </a:r>
            <a:r>
              <a:rPr lang="it-IT" dirty="0"/>
              <a:t>, decidono di togliere tutto l’A.T. dalla Bibbia, per il volto violento e barbaro presente in quei testi, opposto al Dio “buono” rivelato da Gesù.</a:t>
            </a:r>
          </a:p>
          <a:p>
            <a:pPr marL="90488" indent="-90488" algn="just">
              <a:buFontTx/>
              <a:buChar char="-"/>
            </a:pPr>
            <a:r>
              <a:rPr lang="it-IT" b="1" dirty="0">
                <a:solidFill>
                  <a:srgbClr val="FF0000"/>
                </a:solidFill>
              </a:rPr>
              <a:t>Occorre considerare che la mentalità semitica </a:t>
            </a:r>
            <a:r>
              <a:rPr lang="it-IT" dirty="0"/>
              <a:t>poneva tutto sotto l’azione di Dio. E’ lui stesso a ordinare scelte immorali o stragi ingiustificate. In un mondo dove l’unicità di Dio era minacciata dal pluralismo delle divinità pagane. </a:t>
            </a:r>
          </a:p>
          <a:p>
            <a:pPr marL="90488" indent="-90488" algn="just">
              <a:buFontTx/>
              <a:buChar char="-"/>
            </a:pPr>
            <a:r>
              <a:rPr lang="it-IT" b="1" dirty="0">
                <a:solidFill>
                  <a:srgbClr val="FF0000"/>
                </a:solidFill>
              </a:rPr>
              <a:t>Il popolo eletto si sente al sicuro </a:t>
            </a:r>
            <a:r>
              <a:rPr lang="it-IT" dirty="0"/>
              <a:t>solo dietro una distinzione drastica tra bene e male, che arriva a condannare il diverso, e compiere gesti come quello del profeta Elia che, ai piedi del Carmelo, sgozza 450 profeti di Baal.</a:t>
            </a:r>
          </a:p>
          <a:p>
            <a:pPr marL="90488" indent="-90488" algn="just">
              <a:buFontTx/>
              <a:buChar char="-"/>
            </a:pPr>
            <a:r>
              <a:rPr lang="it-IT" b="1" dirty="0">
                <a:solidFill>
                  <a:srgbClr val="FF0000"/>
                </a:solidFill>
              </a:rPr>
              <a:t>Che dire poi delle 700 principesse </a:t>
            </a:r>
            <a:r>
              <a:rPr lang="it-IT" dirty="0"/>
              <a:t>che Salomone prende in mogli e delle 300 concubine che tiene come “riserve”.  </a:t>
            </a:r>
          </a:p>
        </p:txBody>
      </p:sp>
      <p:pic>
        <p:nvPicPr>
          <p:cNvPr id="2050" name="Picture 2" descr="C:\Users\Master\Desktop\hh.jpg"/>
          <p:cNvPicPr>
            <a:picLocks noChangeAspect="1" noChangeArrowheads="1"/>
          </p:cNvPicPr>
          <p:nvPr/>
        </p:nvPicPr>
        <p:blipFill>
          <a:blip r:embed="rId2" cstate="print"/>
          <a:srcRect/>
          <a:stretch>
            <a:fillRect/>
          </a:stretch>
        </p:blipFill>
        <p:spPr bwMode="auto">
          <a:xfrm>
            <a:off x="411857" y="4293096"/>
            <a:ext cx="8320285" cy="2016224"/>
          </a:xfrm>
          <a:prstGeom prst="rect">
            <a:avLst/>
          </a:prstGeom>
          <a:noFill/>
        </p:spPr>
      </p:pic>
      <p:sp>
        <p:nvSpPr>
          <p:cNvPr id="10" name="Ritorno 9">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188640"/>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B1491FDB-0921-4A26-A3D5-4A9FB0697E72}"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22</a:t>
            </a:fld>
            <a:endParaRPr lang="it-IT"/>
          </a:p>
        </p:txBody>
      </p:sp>
      <p:sp>
        <p:nvSpPr>
          <p:cNvPr id="9" name="CasellaDiTesto 8"/>
          <p:cNvSpPr txBox="1"/>
          <p:nvPr/>
        </p:nvSpPr>
        <p:spPr>
          <a:xfrm>
            <a:off x="323528" y="620688"/>
            <a:ext cx="8496944" cy="523220"/>
          </a:xfrm>
          <a:prstGeom prst="rect">
            <a:avLst/>
          </a:prstGeom>
          <a:noFill/>
        </p:spPr>
        <p:txBody>
          <a:bodyPr wrap="square" rtlCol="0">
            <a:spAutoFit/>
          </a:bodyPr>
          <a:lstStyle/>
          <a:p>
            <a:pPr algn="ctr"/>
            <a:r>
              <a:rPr lang="it-IT" sz="2800" b="1" dirty="0">
                <a:solidFill>
                  <a:srgbClr val="0070C0"/>
                </a:solidFill>
              </a:rPr>
              <a:t>Gesù di Nazaret, gli storici ne parlano</a:t>
            </a:r>
          </a:p>
        </p:txBody>
      </p:sp>
      <p:sp>
        <p:nvSpPr>
          <p:cNvPr id="13" name="CasellaDiTesto 12"/>
          <p:cNvSpPr txBox="1"/>
          <p:nvPr/>
        </p:nvSpPr>
        <p:spPr>
          <a:xfrm>
            <a:off x="179512" y="1196752"/>
            <a:ext cx="8712968"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r>
              <a:rPr lang="it-IT" dirty="0"/>
              <a:t>- </a:t>
            </a:r>
            <a:r>
              <a:rPr lang="it-IT" b="1" dirty="0">
                <a:solidFill>
                  <a:srgbClr val="FF0000"/>
                </a:solidFill>
              </a:rPr>
              <a:t>Lo storico ebraico Giuseppe Flavio </a:t>
            </a:r>
            <a:r>
              <a:rPr lang="it-IT" dirty="0"/>
              <a:t>(37-102 d.C.) nella sua opera “Antichità giudaiche” presenta Gesù in questi termini: “</a:t>
            </a:r>
            <a:r>
              <a:rPr lang="it-IT" i="1" dirty="0"/>
              <a:t>Era un uomo sapiente, operò cose mirabili, attirò a se molti giudei e molti greci. Dietro denuncia dei nostri primi cittadini, Pilato lo condannò a morire crocifisso. Coloro che lo avevano amato non desistettero e la   comunità di coloro che portano il nome di cristiani non è ancora scomparsa</a:t>
            </a:r>
            <a:r>
              <a:rPr lang="it-IT" dirty="0"/>
              <a:t>”.</a:t>
            </a:r>
          </a:p>
          <a:p>
            <a:pPr marL="90488" indent="-90488" algn="just">
              <a:buFontTx/>
              <a:buChar char="-"/>
            </a:pPr>
            <a:r>
              <a:rPr lang="it-IT" b="1" dirty="0">
                <a:solidFill>
                  <a:srgbClr val="FF0000"/>
                </a:solidFill>
              </a:rPr>
              <a:t>Plinio il giovane </a:t>
            </a:r>
            <a:r>
              <a:rPr lang="it-IT" dirty="0"/>
              <a:t>in una lettera indirizzata all’imperatore Traiano (111-112 d.C.), parlando dei cristiani scrive: “</a:t>
            </a:r>
            <a:r>
              <a:rPr lang="it-IT" i="1" dirty="0"/>
              <a:t>I cristiani si riuniscono prima del tramonto in un giorno prefissato della settimana e cantano un inno a Cristo come a un Dio. Tale superstizione si è diffusa dappertutto, non solo nella città e nei paesi, ma anche nelle campagne</a:t>
            </a:r>
            <a:r>
              <a:rPr lang="it-IT" dirty="0"/>
              <a:t>”.</a:t>
            </a:r>
          </a:p>
          <a:p>
            <a:pPr marL="90488" indent="-90488" algn="just">
              <a:buFontTx/>
              <a:buChar char="-"/>
            </a:pPr>
            <a:r>
              <a:rPr lang="it-IT" b="1" dirty="0">
                <a:solidFill>
                  <a:srgbClr val="FF0000"/>
                </a:solidFill>
              </a:rPr>
              <a:t>Publio Cornelio Tacito</a:t>
            </a:r>
            <a:r>
              <a:rPr lang="it-IT" dirty="0"/>
              <a:t>, verso il 116 d.C. descrivendo l’incendio di Roma del 64 d.C. annota: “</a:t>
            </a:r>
            <a:r>
              <a:rPr lang="it-IT" i="1" dirty="0"/>
              <a:t>Nerone fece condannare e suppliziare coloro che la gente chiama cristiani. Questo nome proviene loro da Cristo, che sotto il regno di Tiberio, il governatore </a:t>
            </a:r>
            <a:r>
              <a:rPr lang="it-IT" i="1" dirty="0" err="1"/>
              <a:t>Ponzio</a:t>
            </a:r>
            <a:r>
              <a:rPr lang="it-IT" i="1" dirty="0"/>
              <a:t> Pilato consegnò al supplizio</a:t>
            </a:r>
            <a:r>
              <a:rPr lang="it-IT" dirty="0"/>
              <a:t>”.</a:t>
            </a:r>
          </a:p>
          <a:p>
            <a:pPr marL="90488" indent="-90488" algn="just">
              <a:buFontTx/>
              <a:buChar char="-"/>
            </a:pPr>
            <a:r>
              <a:rPr lang="it-IT" b="1" dirty="0">
                <a:solidFill>
                  <a:srgbClr val="FF0000"/>
                </a:solidFill>
              </a:rPr>
              <a:t>Caio Svetonio Tranquillo</a:t>
            </a:r>
            <a:r>
              <a:rPr lang="it-IT" dirty="0"/>
              <a:t>, nella sua “Vita di Claudio”, pubblicato verso il 120 d.C. scrive: “</a:t>
            </a:r>
            <a:r>
              <a:rPr lang="it-IT" i="1" dirty="0"/>
              <a:t>Claudio espulse i Giudei da Roma, visto che sotto l’istigazione di un certo </a:t>
            </a:r>
            <a:r>
              <a:rPr lang="it-IT" i="1" dirty="0" err="1"/>
              <a:t>Chrestos</a:t>
            </a:r>
            <a:r>
              <a:rPr lang="it-IT" i="1" dirty="0"/>
              <a:t> non cessavano di agitarsi</a:t>
            </a:r>
            <a:r>
              <a:rPr lang="it-IT" dirty="0"/>
              <a:t>”. Tale espulsione è menzionata anche nel cap. 18 degli Atti degli Apostoli.</a:t>
            </a:r>
          </a:p>
          <a:p>
            <a:pPr marL="90488" indent="-90488" algn="just">
              <a:buFontTx/>
              <a:buChar char="-"/>
            </a:pPr>
            <a:r>
              <a:rPr lang="it-IT" b="1" dirty="0">
                <a:solidFill>
                  <a:srgbClr val="FF0000"/>
                </a:solidFill>
              </a:rPr>
              <a:t>Nel Talmud di Babilonia </a:t>
            </a:r>
            <a:r>
              <a:rPr lang="it-IT" dirty="0"/>
              <a:t>(II-V sec. d.C.), vi si legge: “</a:t>
            </a:r>
            <a:r>
              <a:rPr lang="it-IT" i="1" dirty="0"/>
              <a:t>Alla vigilia della Pasqua fu crocifisso Gesù di Nazaret. Egli aveva esercitato la magia e sedotto Israele</a:t>
            </a:r>
            <a:r>
              <a:rPr lang="it-IT" dirty="0"/>
              <a:t>”.</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1B6027F4-B894-4974-8C35-DF1C3929DFBC}"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23</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Come nascono i Vangeli?</a:t>
            </a:r>
          </a:p>
        </p:txBody>
      </p:sp>
      <p:sp>
        <p:nvSpPr>
          <p:cNvPr id="13" name="CasellaDiTesto 12"/>
          <p:cNvSpPr txBox="1"/>
          <p:nvPr/>
        </p:nvSpPr>
        <p:spPr>
          <a:xfrm>
            <a:off x="251520" y="1196752"/>
            <a:ext cx="8640960" cy="2585323"/>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All’origine c’è la predicazione degli apostoli e dei primi discepoli </a:t>
            </a:r>
            <a:r>
              <a:rPr lang="it-IT" dirty="0"/>
              <a:t>che annunciano il mistero della passione, morte e resurrezione di Gesù.</a:t>
            </a:r>
          </a:p>
          <a:p>
            <a:pPr marL="90488" indent="-90488" algn="just">
              <a:buFontTx/>
              <a:buChar char="-"/>
            </a:pPr>
            <a:r>
              <a:rPr lang="it-IT" b="1" dirty="0">
                <a:solidFill>
                  <a:srgbClr val="FF0000"/>
                </a:solidFill>
              </a:rPr>
              <a:t>Il bisogno di mettere per iscritto questo materiale </a:t>
            </a:r>
            <a:r>
              <a:rPr lang="it-IT" dirty="0"/>
              <a:t>nasce con un lavoro di raccolta dei “detti di Gesù” che viene progressivamente ampliato e integrato.</a:t>
            </a:r>
          </a:p>
          <a:p>
            <a:pPr marL="90488" indent="-90488" algn="just">
              <a:buFontTx/>
              <a:buChar char="-"/>
            </a:pPr>
            <a:r>
              <a:rPr lang="it-IT" b="1" dirty="0">
                <a:solidFill>
                  <a:srgbClr val="FF0000"/>
                </a:solidFill>
              </a:rPr>
              <a:t>La teoria che ipotizza l’esistenza di appunti </a:t>
            </a:r>
            <a:r>
              <a:rPr lang="it-IT" dirty="0"/>
              <a:t>di tipo stenografico redatti mentre Gesù era ancora in vita, appare inverosimile.</a:t>
            </a:r>
          </a:p>
          <a:p>
            <a:pPr marL="90488" indent="-90488" algn="just">
              <a:buFontTx/>
              <a:buChar char="-"/>
            </a:pPr>
            <a:r>
              <a:rPr lang="it-IT" b="1" dirty="0">
                <a:solidFill>
                  <a:srgbClr val="FF0000"/>
                </a:solidFill>
              </a:rPr>
              <a:t>I vangeli vengono redatti nella seconda metà del I sec. d.C. </a:t>
            </a:r>
            <a:r>
              <a:rPr lang="it-IT" dirty="0"/>
              <a:t>Non è facile stabilire con esattezza la data di compilazione. Il più antico manoscritto attualmente in nostro possesso è il “Papiro 52” conservato a Manchester e risalente al 125 c.a. d.C.</a:t>
            </a:r>
          </a:p>
        </p:txBody>
      </p:sp>
      <p:pic>
        <p:nvPicPr>
          <p:cNvPr id="3074" name="Picture 2" descr="C:\Users\Master\Desktop\kk.png"/>
          <p:cNvPicPr>
            <a:picLocks noChangeAspect="1" noChangeArrowheads="1"/>
          </p:cNvPicPr>
          <p:nvPr/>
        </p:nvPicPr>
        <p:blipFill>
          <a:blip r:embed="rId2" cstate="print"/>
          <a:srcRect/>
          <a:stretch>
            <a:fillRect/>
          </a:stretch>
        </p:blipFill>
        <p:spPr bwMode="auto">
          <a:xfrm>
            <a:off x="4860032" y="4005064"/>
            <a:ext cx="3638907" cy="2520280"/>
          </a:xfrm>
          <a:prstGeom prst="rect">
            <a:avLst/>
          </a:prstGeom>
          <a:noFill/>
          <a:ln w="25400">
            <a:solidFill>
              <a:srgbClr val="FF0000"/>
            </a:solidFill>
          </a:ln>
        </p:spPr>
      </p:pic>
      <p:pic>
        <p:nvPicPr>
          <p:cNvPr id="10" name="Picture 2" descr="C:\Users\Master\Desktop\jj.jpg"/>
          <p:cNvPicPr>
            <a:picLocks noChangeAspect="1" noChangeArrowheads="1"/>
          </p:cNvPicPr>
          <p:nvPr/>
        </p:nvPicPr>
        <p:blipFill>
          <a:blip r:embed="rId3" cstate="print"/>
          <a:srcRect/>
          <a:stretch>
            <a:fillRect/>
          </a:stretch>
        </p:blipFill>
        <p:spPr bwMode="auto">
          <a:xfrm>
            <a:off x="611559" y="4005064"/>
            <a:ext cx="3600400" cy="2520280"/>
          </a:xfrm>
          <a:prstGeom prst="rect">
            <a:avLst/>
          </a:prstGeom>
          <a:noFill/>
          <a:ln w="25400">
            <a:solidFill>
              <a:srgbClr val="FF0000"/>
            </a:solidFill>
          </a:ln>
        </p:spPr>
      </p:pic>
      <p:sp>
        <p:nvSpPr>
          <p:cNvPr id="11" name="Ritorno 10">
            <a:hlinkClick r:id="rId4"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20A162D-C37E-4160-A1B8-1E97A3FD2EC8}"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24</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Perché quattro vangeli?</a:t>
            </a:r>
          </a:p>
        </p:txBody>
      </p:sp>
      <p:sp>
        <p:nvSpPr>
          <p:cNvPr id="13" name="CasellaDiTesto 12"/>
          <p:cNvSpPr txBox="1"/>
          <p:nvPr/>
        </p:nvSpPr>
        <p:spPr>
          <a:xfrm>
            <a:off x="251520" y="1196752"/>
            <a:ext cx="8640960" cy="3693319"/>
          </a:xfrm>
          <a:prstGeom prst="rect">
            <a:avLst/>
          </a:prstGeom>
          <a:solidFill>
            <a:schemeClr val="accent5">
              <a:lumMod val="20000"/>
              <a:lumOff val="80000"/>
            </a:schemeClr>
          </a:solidFill>
          <a:ln w="25400">
            <a:solidFill>
              <a:srgbClr val="FF0000"/>
            </a:solidFill>
          </a:ln>
        </p:spPr>
        <p:txBody>
          <a:bodyPr wrap="square" rtlCol="0">
            <a:spAutoFit/>
          </a:bodyPr>
          <a:lstStyle/>
          <a:p>
            <a:pPr>
              <a:buFontTx/>
              <a:buChar char="-"/>
            </a:pPr>
            <a:r>
              <a:rPr lang="it-IT" dirty="0"/>
              <a:t> </a:t>
            </a:r>
            <a:r>
              <a:rPr lang="it-IT" b="1" dirty="0">
                <a:solidFill>
                  <a:srgbClr val="FF0000"/>
                </a:solidFill>
              </a:rPr>
              <a:t>Ogni vangelo</a:t>
            </a:r>
            <a:r>
              <a:rPr lang="it-IT" dirty="0"/>
              <a:t> ci permette di cogliere la “Buona notizia” di Gesù in una luce diversa.</a:t>
            </a:r>
          </a:p>
          <a:p>
            <a:pPr marL="90488" indent="-90488">
              <a:buFontTx/>
              <a:buChar char="-"/>
            </a:pPr>
            <a:r>
              <a:rPr lang="it-IT" b="1" dirty="0">
                <a:solidFill>
                  <a:srgbClr val="FF0000"/>
                </a:solidFill>
              </a:rPr>
              <a:t>Matteo </a:t>
            </a:r>
            <a:r>
              <a:rPr lang="it-IT" dirty="0"/>
              <a:t>sottolinea il forte legame del maestro con l’A.T. </a:t>
            </a:r>
            <a:r>
              <a:rPr lang="it-IT" b="1" dirty="0">
                <a:solidFill>
                  <a:srgbClr val="FF0000"/>
                </a:solidFill>
              </a:rPr>
              <a:t>Marco</a:t>
            </a:r>
            <a:r>
              <a:rPr lang="it-IT" dirty="0"/>
              <a:t> mette in evidenza il dono totale che Cristo fa di sé morendo in croce. </a:t>
            </a:r>
            <a:r>
              <a:rPr lang="it-IT" b="1" dirty="0">
                <a:solidFill>
                  <a:srgbClr val="FF0000"/>
                </a:solidFill>
              </a:rPr>
              <a:t>Luca </a:t>
            </a:r>
            <a:r>
              <a:rPr lang="it-IT" dirty="0"/>
              <a:t>enfatizza le dimensioni universali della salvezza mettendo l’accento su un Dio alla ricerca dell’uomo. </a:t>
            </a:r>
            <a:r>
              <a:rPr lang="it-IT" b="1" dirty="0">
                <a:solidFill>
                  <a:srgbClr val="FF0000"/>
                </a:solidFill>
              </a:rPr>
              <a:t>Giovanni </a:t>
            </a:r>
            <a:r>
              <a:rPr lang="it-IT" dirty="0"/>
              <a:t>immerge la sua comunità nella profondità del Verbo fatto carne, unica via, verità e vita a cui fare riferimento.</a:t>
            </a:r>
          </a:p>
          <a:p>
            <a:pPr marL="90488" indent="-90488">
              <a:buFontTx/>
              <a:buChar char="-"/>
            </a:pPr>
            <a:r>
              <a:rPr lang="it-IT" b="1" dirty="0">
                <a:solidFill>
                  <a:srgbClr val="FF0000"/>
                </a:solidFill>
              </a:rPr>
              <a:t>Nel III sec. per esprimere i tratti caratteristici di ogni evangelista</a:t>
            </a:r>
            <a:r>
              <a:rPr lang="it-IT" dirty="0"/>
              <a:t>, vengono loro applicate le immagini simboliche dei quattro esseri viventi menzionati dal profeta Ezechiele, all’inizio del suo libro. </a:t>
            </a:r>
          </a:p>
          <a:p>
            <a:pPr marL="90488" indent="-90488">
              <a:buFontTx/>
              <a:buChar char="-"/>
            </a:pPr>
            <a:r>
              <a:rPr lang="it-IT" b="1" dirty="0">
                <a:solidFill>
                  <a:srgbClr val="FF0000"/>
                </a:solidFill>
              </a:rPr>
              <a:t>Per Matteo </a:t>
            </a:r>
            <a:r>
              <a:rPr lang="it-IT" dirty="0"/>
              <a:t>si sceglie l’uomo richiamando la genealogia che apre il vangelo. </a:t>
            </a:r>
            <a:r>
              <a:rPr lang="it-IT" b="1" dirty="0">
                <a:solidFill>
                  <a:srgbClr val="FF0000"/>
                </a:solidFill>
              </a:rPr>
              <a:t>Il leone per Marco</a:t>
            </a:r>
            <a:r>
              <a:rPr lang="it-IT" dirty="0"/>
              <a:t>, il quale inizia la buona notizia all’insegna del Battista che grida nel deserto. </a:t>
            </a:r>
            <a:r>
              <a:rPr lang="it-IT" b="1" dirty="0">
                <a:solidFill>
                  <a:srgbClr val="FF0000"/>
                </a:solidFill>
              </a:rPr>
              <a:t>Luca viene associato al bue</a:t>
            </a:r>
            <a:r>
              <a:rPr lang="it-IT" dirty="0"/>
              <a:t>, simbolo della mansuetudine di Cristo. </a:t>
            </a:r>
            <a:r>
              <a:rPr lang="it-IT" b="1" dirty="0">
                <a:solidFill>
                  <a:srgbClr val="FF0000"/>
                </a:solidFill>
              </a:rPr>
              <a:t>L’aquila a Giovanni, </a:t>
            </a:r>
            <a:r>
              <a:rPr lang="it-IT" dirty="0"/>
              <a:t>il cui racconto spinge lo sguardo dei credenti a fissare le profondità del mistero di Dio.  </a:t>
            </a:r>
          </a:p>
        </p:txBody>
      </p:sp>
      <p:pic>
        <p:nvPicPr>
          <p:cNvPr id="4099" name="Picture 3" descr="C:\Users\Master\Desktop\jj.jpg"/>
          <p:cNvPicPr>
            <a:picLocks noChangeAspect="1" noChangeArrowheads="1"/>
          </p:cNvPicPr>
          <p:nvPr/>
        </p:nvPicPr>
        <p:blipFill>
          <a:blip r:embed="rId2" cstate="print"/>
          <a:srcRect/>
          <a:stretch>
            <a:fillRect/>
          </a:stretch>
        </p:blipFill>
        <p:spPr bwMode="auto">
          <a:xfrm>
            <a:off x="1907704" y="5013176"/>
            <a:ext cx="5324963" cy="1584176"/>
          </a:xfrm>
          <a:prstGeom prst="rect">
            <a:avLst/>
          </a:prstGeom>
          <a:noFill/>
          <a:ln w="25400">
            <a:solidFill>
              <a:srgbClr val="FF0000"/>
            </a:solidFill>
          </a:ln>
        </p:spPr>
      </p:pic>
      <p:sp>
        <p:nvSpPr>
          <p:cNvPr id="10" name="Ritorno 9">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1)">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5C0AB182-1033-490D-8F76-46E1536A305D}"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25</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rgbClr val="0070C0"/>
                </a:solidFill>
              </a:rPr>
              <a:t>Paolo, apostolo dei lontani</a:t>
            </a:r>
          </a:p>
        </p:txBody>
      </p:sp>
      <p:sp>
        <p:nvSpPr>
          <p:cNvPr id="13" name="CasellaDiTesto 12"/>
          <p:cNvSpPr txBox="1"/>
          <p:nvPr/>
        </p:nvSpPr>
        <p:spPr>
          <a:xfrm>
            <a:off x="251520" y="1196752"/>
            <a:ext cx="8640960" cy="3693319"/>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Paolo ha il merito di aver portato l’annuncio del Vangelo oltre i confini del Giudaismo. </a:t>
            </a:r>
            <a:r>
              <a:rPr lang="it-IT" dirty="0"/>
              <a:t>Le sue lettere sono i primi scritti del N.T., forniscono i primi dati sulla Scrittura così come veniva utilizzata dai primi cristiani e le difficoltà delle comunità a pochi anni dalla Pentecoste.</a:t>
            </a:r>
          </a:p>
          <a:p>
            <a:pPr marL="90488" indent="-90488" algn="just">
              <a:buFontTx/>
              <a:buChar char="-"/>
            </a:pPr>
            <a:r>
              <a:rPr lang="it-IT" b="1" dirty="0">
                <a:solidFill>
                  <a:srgbClr val="FF0000"/>
                </a:solidFill>
              </a:rPr>
              <a:t>Le lettere sono strumenti di evangelizzazione a distanza </a:t>
            </a:r>
            <a:r>
              <a:rPr lang="it-IT" dirty="0"/>
              <a:t>sulla base di richieste e notizie ricevute dall’apostolo. Riflettono il formulario epistolare dell’epoca: indirizzo, argomento centrale, commiato.</a:t>
            </a:r>
          </a:p>
          <a:p>
            <a:pPr marL="90488" indent="-90488" algn="just">
              <a:buFontTx/>
              <a:buChar char="-"/>
            </a:pPr>
            <a:r>
              <a:rPr lang="it-IT" b="1" dirty="0">
                <a:solidFill>
                  <a:srgbClr val="FF0000"/>
                </a:solidFill>
              </a:rPr>
              <a:t>Nel N.T. 13 lettere sono raccolte sotto il nome di Paolo</a:t>
            </a:r>
            <a:r>
              <a:rPr lang="it-IT" dirty="0"/>
              <a:t>: Romani, 1-2 Corinzi, </a:t>
            </a:r>
            <a:r>
              <a:rPr lang="it-IT" dirty="0" err="1"/>
              <a:t>Galati</a:t>
            </a:r>
            <a:r>
              <a:rPr lang="it-IT" dirty="0"/>
              <a:t>, Efesini, </a:t>
            </a:r>
            <a:r>
              <a:rPr lang="it-IT" dirty="0" err="1"/>
              <a:t>Colossesi</a:t>
            </a:r>
            <a:r>
              <a:rPr lang="it-IT" dirty="0"/>
              <a:t>, Filippesi, 1-2 Tessalonicesi, 1-2 Timoteo, Tito e </a:t>
            </a:r>
            <a:r>
              <a:rPr lang="it-IT" dirty="0" err="1"/>
              <a:t>Filemone</a:t>
            </a:r>
            <a:r>
              <a:rPr lang="it-IT" dirty="0"/>
              <a:t>.</a:t>
            </a:r>
          </a:p>
          <a:p>
            <a:pPr marL="90488" indent="-90488" algn="just">
              <a:buFontTx/>
              <a:buChar char="-"/>
            </a:pPr>
            <a:r>
              <a:rPr lang="it-IT" b="1" dirty="0">
                <a:solidFill>
                  <a:srgbClr val="FF0000"/>
                </a:solidFill>
              </a:rPr>
              <a:t>Solo 7</a:t>
            </a:r>
            <a:r>
              <a:rPr lang="it-IT" dirty="0"/>
              <a:t> (Romani, 1-2 Corinzi, </a:t>
            </a:r>
            <a:r>
              <a:rPr lang="it-IT" dirty="0" err="1"/>
              <a:t>Galati</a:t>
            </a:r>
            <a:r>
              <a:rPr lang="it-IT" dirty="0"/>
              <a:t>, Filippesi, 1Tessalonicesi, </a:t>
            </a:r>
            <a:r>
              <a:rPr lang="it-IT" dirty="0" err="1"/>
              <a:t>Filemone</a:t>
            </a:r>
            <a:r>
              <a:rPr lang="it-IT" dirty="0"/>
              <a:t>) </a:t>
            </a:r>
            <a:r>
              <a:rPr lang="it-IT" b="1" dirty="0">
                <a:solidFill>
                  <a:srgbClr val="FF0000"/>
                </a:solidFill>
              </a:rPr>
              <a:t>vengono attribuite con certezza a Paolo </a:t>
            </a:r>
            <a:r>
              <a:rPr lang="it-IT" dirty="0"/>
              <a:t>(50-64 d.C.). Le altre sono oggetto di discussione perché presentano differenze di stile, vocabolario e teologia con le precedenti, anche se in esse c’è l’influsso di Paolo.</a:t>
            </a:r>
          </a:p>
        </p:txBody>
      </p:sp>
      <p:pic>
        <p:nvPicPr>
          <p:cNvPr id="1026" name="Picture 2" descr="C:\Users\Master\Desktop\h.jpg"/>
          <p:cNvPicPr>
            <a:picLocks noChangeAspect="1" noChangeArrowheads="1"/>
          </p:cNvPicPr>
          <p:nvPr/>
        </p:nvPicPr>
        <p:blipFill>
          <a:blip r:embed="rId2" cstate="print"/>
          <a:srcRect/>
          <a:stretch>
            <a:fillRect/>
          </a:stretch>
        </p:blipFill>
        <p:spPr bwMode="auto">
          <a:xfrm>
            <a:off x="3131840" y="4987290"/>
            <a:ext cx="2638425" cy="1733550"/>
          </a:xfrm>
          <a:prstGeom prst="rect">
            <a:avLst/>
          </a:prstGeom>
          <a:noFill/>
          <a:ln w="25400">
            <a:solidFill>
              <a:srgbClr val="FF0000"/>
            </a:solidFill>
          </a:ln>
        </p:spPr>
      </p:pic>
      <p:sp>
        <p:nvSpPr>
          <p:cNvPr id="10" name="Ritorno 9">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DA06C0C0-453A-4F39-86F4-3A6C08CB2395}"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26</a:t>
            </a:fld>
            <a:endParaRPr lang="it-IT"/>
          </a:p>
        </p:txBody>
      </p:sp>
      <p:sp>
        <p:nvSpPr>
          <p:cNvPr id="9" name="CasellaDiTesto 8"/>
          <p:cNvSpPr txBox="1"/>
          <p:nvPr/>
        </p:nvSpPr>
        <p:spPr>
          <a:xfrm>
            <a:off x="251520" y="692697"/>
            <a:ext cx="8640960" cy="523220"/>
          </a:xfrm>
          <a:prstGeom prst="rect">
            <a:avLst/>
          </a:prstGeom>
          <a:noFill/>
        </p:spPr>
        <p:txBody>
          <a:bodyPr wrap="square" rtlCol="0">
            <a:spAutoFit/>
          </a:bodyPr>
          <a:lstStyle/>
          <a:p>
            <a:pPr algn="ctr"/>
            <a:r>
              <a:rPr lang="it-IT" sz="2800" b="1" dirty="0">
                <a:solidFill>
                  <a:srgbClr val="0070C0"/>
                </a:solidFill>
              </a:rPr>
              <a:t>L’Apocalisse</a:t>
            </a:r>
          </a:p>
        </p:txBody>
      </p:sp>
      <p:sp>
        <p:nvSpPr>
          <p:cNvPr id="13" name="CasellaDiTesto 12"/>
          <p:cNvSpPr txBox="1"/>
          <p:nvPr/>
        </p:nvSpPr>
        <p:spPr>
          <a:xfrm>
            <a:off x="251520" y="1196752"/>
            <a:ext cx="8640960" cy="3970318"/>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buFontTx/>
              <a:buChar char="-"/>
            </a:pPr>
            <a:r>
              <a:rPr lang="it-IT" b="1" dirty="0">
                <a:solidFill>
                  <a:srgbClr val="FF0000"/>
                </a:solidFill>
              </a:rPr>
              <a:t>Il verbo greco “</a:t>
            </a:r>
            <a:r>
              <a:rPr lang="it-IT" b="1" dirty="0" err="1">
                <a:solidFill>
                  <a:srgbClr val="FF0000"/>
                </a:solidFill>
              </a:rPr>
              <a:t>apokalypto</a:t>
            </a:r>
            <a:r>
              <a:rPr lang="it-IT" b="1" dirty="0">
                <a:solidFill>
                  <a:srgbClr val="FF0000"/>
                </a:solidFill>
              </a:rPr>
              <a:t>” </a:t>
            </a:r>
            <a:r>
              <a:rPr lang="it-IT" dirty="0"/>
              <a:t>significa “togliere il velo” ma , erroneamente, il termine è diventato sinonimo di cataclismi, terremoti e altri generi di catastrofi.</a:t>
            </a:r>
          </a:p>
          <a:p>
            <a:pPr marL="90488" indent="-90488">
              <a:buFontTx/>
              <a:buChar char="-"/>
            </a:pPr>
            <a:r>
              <a:rPr lang="it-IT" b="1" dirty="0">
                <a:solidFill>
                  <a:srgbClr val="FF0000"/>
                </a:solidFill>
              </a:rPr>
              <a:t>Considerando l’ambiente di persecuzioni e discriminazioni verso i cristiani</a:t>
            </a:r>
            <a:r>
              <a:rPr lang="it-IT" dirty="0"/>
              <a:t>, l’obiettivo del testo era quello di incoraggiare i credenti ad essere saldi nella fede, certi della vittoria finale di Cristo.</a:t>
            </a:r>
          </a:p>
          <a:p>
            <a:pPr marL="90488" indent="-90488">
              <a:buFontTx/>
              <a:buChar char="-"/>
            </a:pPr>
            <a:r>
              <a:rPr lang="it-IT" b="1" dirty="0">
                <a:solidFill>
                  <a:srgbClr val="FF0000"/>
                </a:solidFill>
              </a:rPr>
              <a:t>L’autore usa lo pseudonimo di Giovanni </a:t>
            </a:r>
            <a:r>
              <a:rPr lang="it-IT" dirty="0"/>
              <a:t>e afferma che la rivelazione l’ha ricevuta mentre  si trovava prigioniero a </a:t>
            </a:r>
            <a:r>
              <a:rPr lang="it-IT" dirty="0" err="1"/>
              <a:t>Patmos</a:t>
            </a:r>
            <a:r>
              <a:rPr lang="it-IT" dirty="0"/>
              <a:t>, a causa della testimonianza resa a Gesù.</a:t>
            </a:r>
          </a:p>
          <a:p>
            <a:pPr marL="90488" indent="-90488">
              <a:buFontTx/>
              <a:buChar char="-"/>
            </a:pPr>
            <a:r>
              <a:rPr lang="it-IT" b="1" dirty="0">
                <a:solidFill>
                  <a:srgbClr val="FF0000"/>
                </a:solidFill>
              </a:rPr>
              <a:t>Il genere letterario </a:t>
            </a:r>
            <a:r>
              <a:rPr lang="it-IT" dirty="0"/>
              <a:t>è quello di una lunga lettera inviata alle 7 chiese dell’Asia minore, il numero indica la totalità della Chiesa.</a:t>
            </a:r>
          </a:p>
          <a:p>
            <a:pPr marL="90488" indent="-90488">
              <a:buFontTx/>
              <a:buChar char="-"/>
            </a:pPr>
            <a:r>
              <a:rPr lang="it-IT" b="1" dirty="0">
                <a:solidFill>
                  <a:srgbClr val="FF0000"/>
                </a:solidFill>
              </a:rPr>
              <a:t>L’uso del simbolismo </a:t>
            </a:r>
            <a:r>
              <a:rPr lang="it-IT" dirty="0"/>
              <a:t>(numeri, colori, animali) proietta le immagini verso icone rivelatrici per ogni tempo. </a:t>
            </a:r>
          </a:p>
          <a:p>
            <a:pPr marL="90488" indent="-90488">
              <a:buFontTx/>
              <a:buChar char="-"/>
            </a:pPr>
            <a:r>
              <a:rPr lang="it-IT" b="1" dirty="0">
                <a:solidFill>
                  <a:srgbClr val="FF0000"/>
                </a:solidFill>
              </a:rPr>
              <a:t>Centro di interesse dell’Apocalisse è Gesù Cristo</a:t>
            </a:r>
            <a:r>
              <a:rPr lang="it-IT" dirty="0"/>
              <a:t>, presentato come agnello immolato, glorioso e vivo nella Chiesa. La Chiesa è invitata a prepararsi al grande incontro con Lui e a immettere nella storia, animata dal suo Spirito, i valori di Cristo. </a:t>
            </a:r>
          </a:p>
        </p:txBody>
      </p:sp>
      <p:pic>
        <p:nvPicPr>
          <p:cNvPr id="2050" name="Picture 2" descr="C:\Users\Master\Desktop\j.jpg"/>
          <p:cNvPicPr>
            <a:picLocks noChangeAspect="1" noChangeArrowheads="1"/>
          </p:cNvPicPr>
          <p:nvPr/>
        </p:nvPicPr>
        <p:blipFill>
          <a:blip r:embed="rId2" cstate="print"/>
          <a:srcRect/>
          <a:stretch>
            <a:fillRect/>
          </a:stretch>
        </p:blipFill>
        <p:spPr bwMode="auto">
          <a:xfrm>
            <a:off x="3473636" y="5284800"/>
            <a:ext cx="2157983" cy="1436040"/>
          </a:xfrm>
          <a:prstGeom prst="rect">
            <a:avLst/>
          </a:prstGeom>
          <a:noFill/>
          <a:ln w="25400">
            <a:solidFill>
              <a:srgbClr val="FF0000"/>
            </a:solidFill>
          </a:ln>
        </p:spPr>
      </p:pic>
      <p:sp>
        <p:nvSpPr>
          <p:cNvPr id="10" name="Ritorno 9">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fade">
                                      <p:cBhvr>
                                        <p:cTn id="47" dur="1000"/>
                                        <p:tgtEl>
                                          <p:spTgt spid="13">
                                            <p:txEl>
                                              <p:pRg st="5" end="5"/>
                                            </p:txEl>
                                          </p:spTgt>
                                        </p:tgtEl>
                                      </p:cBhvr>
                                    </p:animEffect>
                                    <p:anim calcmode="lin" valueType="num">
                                      <p:cBhvr>
                                        <p:cTn id="4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Un best seller</a:t>
            </a:r>
          </a:p>
        </p:txBody>
      </p:sp>
      <p:sp>
        <p:nvSpPr>
          <p:cNvPr id="13" name="CasellaDiTesto 12"/>
          <p:cNvSpPr txBox="1"/>
          <p:nvPr/>
        </p:nvSpPr>
        <p:spPr>
          <a:xfrm>
            <a:off x="251520" y="1196752"/>
            <a:ext cx="8640960" cy="3139321"/>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r>
              <a:rPr lang="it-IT" dirty="0"/>
              <a:t>-</a:t>
            </a:r>
            <a:r>
              <a:rPr lang="it-IT" b="1" dirty="0">
                <a:solidFill>
                  <a:srgbClr val="FF0000"/>
                </a:solidFill>
              </a:rPr>
              <a:t>La fede della Chiesa si è alimentata per secoli alla fonte viva della Bibbia </a:t>
            </a:r>
            <a:r>
              <a:rPr lang="it-IT" dirty="0"/>
              <a:t>anche attraverso la bellezza delle immagini che impreziosivano le mura delle chiese e che i predicatori spiegavano dal pulpito.</a:t>
            </a:r>
          </a:p>
          <a:p>
            <a:pPr marL="90488" indent="-90488" algn="just">
              <a:buFontTx/>
              <a:buChar char="-"/>
            </a:pPr>
            <a:r>
              <a:rPr lang="it-IT" b="1" dirty="0">
                <a:solidFill>
                  <a:srgbClr val="FF0000"/>
                </a:solidFill>
              </a:rPr>
              <a:t>La lettura della Bibbia </a:t>
            </a:r>
            <a:r>
              <a:rPr lang="it-IT" dirty="0"/>
              <a:t>conobbe un periodo di crisi tra il </a:t>
            </a:r>
            <a:r>
              <a:rPr lang="it-IT" dirty="0" err="1"/>
              <a:t>XVI</a:t>
            </a:r>
            <a:r>
              <a:rPr lang="it-IT" dirty="0"/>
              <a:t> e il XIX sec. dovuto, sia al razionalismo scientifico e ai vari umanesimi, sia alle reazioni suscitate in ambienti cattolici della Riforma. Divenne un fenomeno artistico.</a:t>
            </a:r>
          </a:p>
          <a:p>
            <a:pPr marL="90488" indent="-90488" algn="just">
              <a:buFontTx/>
              <a:buChar char="-"/>
            </a:pPr>
            <a:r>
              <a:rPr lang="it-IT" b="1" dirty="0">
                <a:solidFill>
                  <a:srgbClr val="FF0000"/>
                </a:solidFill>
              </a:rPr>
              <a:t>Dal V sec. in poi</a:t>
            </a:r>
            <a:r>
              <a:rPr lang="it-IT" dirty="0"/>
              <a:t>, grazie all’opera di amanuensi e a particolari tecniche decorative, la Bibbia. All’inizio del XIII sec. la Bibbia venne tradotta in cicli pittorici o di immagini (la cosiddetta Bibbia dei poveri) che favorì la memorizzazione dei testi.</a:t>
            </a:r>
          </a:p>
          <a:p>
            <a:pPr marL="90488" indent="-90488" algn="just"/>
            <a:r>
              <a:rPr lang="it-IT" dirty="0"/>
              <a:t>- </a:t>
            </a:r>
            <a:r>
              <a:rPr lang="it-IT" b="1" dirty="0">
                <a:solidFill>
                  <a:srgbClr val="FF0000"/>
                </a:solidFill>
              </a:rPr>
              <a:t>Sullo stesso principio</a:t>
            </a:r>
            <a:r>
              <a:rPr lang="it-IT" dirty="0"/>
              <a:t> furono elaborate in gran numero affreschi e mosaici in chiese e cattedrali. </a:t>
            </a:r>
          </a:p>
        </p:txBody>
      </p:sp>
      <p:pic>
        <p:nvPicPr>
          <p:cNvPr id="3074" name="Picture 2" descr="C:\Users\Master\Desktop\images.jpg"/>
          <p:cNvPicPr>
            <a:picLocks noChangeAspect="1" noChangeArrowheads="1"/>
          </p:cNvPicPr>
          <p:nvPr/>
        </p:nvPicPr>
        <p:blipFill>
          <a:blip r:embed="rId2" cstate="print"/>
          <a:srcRect/>
          <a:stretch>
            <a:fillRect/>
          </a:stretch>
        </p:blipFill>
        <p:spPr bwMode="auto">
          <a:xfrm>
            <a:off x="5278960" y="4437112"/>
            <a:ext cx="2897285" cy="2088232"/>
          </a:xfrm>
          <a:prstGeom prst="rect">
            <a:avLst/>
          </a:prstGeom>
          <a:noFill/>
          <a:ln w="25400">
            <a:solidFill>
              <a:srgbClr val="FF0000"/>
            </a:solidFill>
          </a:ln>
        </p:spPr>
      </p:pic>
      <p:pic>
        <p:nvPicPr>
          <p:cNvPr id="3075" name="Picture 3" descr="C:\Users\Master\Desktop\jj.jpg"/>
          <p:cNvPicPr>
            <a:picLocks noChangeAspect="1" noChangeArrowheads="1"/>
          </p:cNvPicPr>
          <p:nvPr/>
        </p:nvPicPr>
        <p:blipFill>
          <a:blip r:embed="rId3" cstate="print"/>
          <a:srcRect/>
          <a:stretch>
            <a:fillRect/>
          </a:stretch>
        </p:blipFill>
        <p:spPr bwMode="auto">
          <a:xfrm>
            <a:off x="971600" y="4437112"/>
            <a:ext cx="3909068" cy="2088232"/>
          </a:xfrm>
          <a:prstGeom prst="rect">
            <a:avLst/>
          </a:prstGeom>
          <a:noFill/>
          <a:ln w="25400">
            <a:solidFill>
              <a:srgbClr val="FF0000"/>
            </a:solidFill>
          </a:ln>
        </p:spPr>
      </p:pic>
      <p:sp>
        <p:nvSpPr>
          <p:cNvPr id="10" name="Personalizzato 9">
            <a:hlinkClick r:id="rId4" action="ppaction://hlinksldjump" highlightClick="1"/>
          </p:cNvPr>
          <p:cNvSpPr/>
          <p:nvPr/>
        </p:nvSpPr>
        <p:spPr>
          <a:xfrm>
            <a:off x="8244408" y="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
        <p:nvSpPr>
          <p:cNvPr id="11" name="Ritorno 10">
            <a:hlinkClick r:id="rId5"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71B3879B-C1CB-43C7-A03B-D923118CA3B8}"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28</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chemeClr val="accent2">
                    <a:lumMod val="75000"/>
                  </a:schemeClr>
                </a:solidFill>
              </a:rPr>
              <a:t>Composizione della Bibbia</a:t>
            </a:r>
          </a:p>
        </p:txBody>
      </p:sp>
      <p:sp>
        <p:nvSpPr>
          <p:cNvPr id="21" name="Rettangolo 20"/>
          <p:cNvSpPr/>
          <p:nvPr/>
        </p:nvSpPr>
        <p:spPr>
          <a:xfrm>
            <a:off x="251520" y="1412776"/>
            <a:ext cx="8640960" cy="108012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FF0000"/>
                </a:solidFill>
              </a:rPr>
              <a:t>Bibbia: (dal latino </a:t>
            </a:r>
            <a:r>
              <a:rPr lang="it-IT" sz="2400" i="1" dirty="0" err="1">
                <a:solidFill>
                  <a:srgbClr val="FF0000"/>
                </a:solidFill>
              </a:rPr>
              <a:t>Biblia</a:t>
            </a:r>
            <a:r>
              <a:rPr lang="it-IT" sz="2400" dirty="0">
                <a:solidFill>
                  <a:srgbClr val="FF0000"/>
                </a:solidFill>
              </a:rPr>
              <a:t> e dal greco τὰ </a:t>
            </a:r>
            <a:r>
              <a:rPr lang="it-IT" sz="2400" dirty="0" err="1">
                <a:solidFill>
                  <a:srgbClr val="FF0000"/>
                </a:solidFill>
              </a:rPr>
              <a:t>βιβλία</a:t>
            </a:r>
            <a:r>
              <a:rPr lang="it-IT" sz="2400" dirty="0">
                <a:solidFill>
                  <a:srgbClr val="FF0000"/>
                </a:solidFill>
              </a:rPr>
              <a:t>) significa «i libri». E’ Il complesso delle Scritture sacre dell’ebraismo e del cristianesimo. </a:t>
            </a:r>
            <a:endParaRPr lang="it-IT" sz="2400" b="1" dirty="0">
              <a:solidFill>
                <a:srgbClr val="FF0000"/>
              </a:solidFill>
            </a:endParaRPr>
          </a:p>
        </p:txBody>
      </p:sp>
      <p:sp>
        <p:nvSpPr>
          <p:cNvPr id="10" name="CasellaDiTesto 9"/>
          <p:cNvSpPr txBox="1"/>
          <p:nvPr/>
        </p:nvSpPr>
        <p:spPr>
          <a:xfrm>
            <a:off x="251520" y="3212976"/>
            <a:ext cx="3312368" cy="646331"/>
          </a:xfrm>
          <a:prstGeom prst="rect">
            <a:avLst/>
          </a:prstGeom>
          <a:solidFill>
            <a:schemeClr val="accent3">
              <a:lumMod val="20000"/>
              <a:lumOff val="80000"/>
            </a:schemeClr>
          </a:solidFill>
          <a:ln w="25400">
            <a:solidFill>
              <a:schemeClr val="accent1"/>
            </a:solidFill>
          </a:ln>
        </p:spPr>
        <p:txBody>
          <a:bodyPr wrap="square" rtlCol="0">
            <a:spAutoFit/>
          </a:bodyPr>
          <a:lstStyle/>
          <a:p>
            <a:r>
              <a:rPr lang="it-IT" dirty="0"/>
              <a:t>La Bibbia ebraica, comprende 39 libri dell’Antico Testamento</a:t>
            </a:r>
          </a:p>
        </p:txBody>
      </p:sp>
      <p:sp>
        <p:nvSpPr>
          <p:cNvPr id="11" name="CasellaDiTesto 10"/>
          <p:cNvSpPr txBox="1"/>
          <p:nvPr/>
        </p:nvSpPr>
        <p:spPr>
          <a:xfrm>
            <a:off x="5184825" y="3145852"/>
            <a:ext cx="3312368" cy="1200329"/>
          </a:xfrm>
          <a:prstGeom prst="rect">
            <a:avLst/>
          </a:prstGeom>
          <a:solidFill>
            <a:schemeClr val="accent3">
              <a:lumMod val="20000"/>
              <a:lumOff val="80000"/>
            </a:schemeClr>
          </a:solidFill>
          <a:ln w="25400">
            <a:solidFill>
              <a:srgbClr val="FF0000"/>
            </a:solidFill>
          </a:ln>
        </p:spPr>
        <p:txBody>
          <a:bodyPr wrap="square" rtlCol="0">
            <a:spAutoFit/>
          </a:bodyPr>
          <a:lstStyle/>
          <a:p>
            <a:r>
              <a:rPr lang="it-IT" dirty="0"/>
              <a:t>La Bibbia cristiana, comprende 73 libri: </a:t>
            </a:r>
          </a:p>
          <a:p>
            <a:pPr marL="285750" indent="-285750">
              <a:buFontTx/>
              <a:buChar char="-"/>
            </a:pPr>
            <a:r>
              <a:rPr lang="it-IT" dirty="0"/>
              <a:t>46 dell’Antico Testamento </a:t>
            </a:r>
          </a:p>
          <a:p>
            <a:pPr marL="285750" indent="-285750">
              <a:buFontTx/>
              <a:buChar char="-"/>
            </a:pPr>
            <a:r>
              <a:rPr lang="it-IT" dirty="0"/>
              <a:t>27 del Nuovo Testamento</a:t>
            </a:r>
          </a:p>
        </p:txBody>
      </p:sp>
      <p:pic>
        <p:nvPicPr>
          <p:cNvPr id="1026" name="Picture 2" descr="C:\Users\Master\Desktop\bb.jpg"/>
          <p:cNvPicPr>
            <a:picLocks noChangeAspect="1" noChangeArrowheads="1"/>
          </p:cNvPicPr>
          <p:nvPr/>
        </p:nvPicPr>
        <p:blipFill>
          <a:blip r:embed="rId2" cstate="print"/>
          <a:srcRect/>
          <a:stretch>
            <a:fillRect/>
          </a:stretch>
        </p:blipFill>
        <p:spPr bwMode="auto">
          <a:xfrm>
            <a:off x="836141" y="4210776"/>
            <a:ext cx="2143125" cy="2143125"/>
          </a:xfrm>
          <a:prstGeom prst="rect">
            <a:avLst/>
          </a:prstGeom>
          <a:noFill/>
          <a:ln w="25400">
            <a:solidFill>
              <a:srgbClr val="FF0000"/>
            </a:solidFill>
          </a:ln>
        </p:spPr>
      </p:pic>
      <p:pic>
        <p:nvPicPr>
          <p:cNvPr id="1027" name="Picture 3" descr="C:\Users\Master\Desktop\nb.jpg"/>
          <p:cNvPicPr>
            <a:picLocks noChangeAspect="1" noChangeArrowheads="1"/>
          </p:cNvPicPr>
          <p:nvPr/>
        </p:nvPicPr>
        <p:blipFill>
          <a:blip r:embed="rId3" cstate="print"/>
          <a:srcRect/>
          <a:stretch>
            <a:fillRect/>
          </a:stretch>
        </p:blipFill>
        <p:spPr bwMode="auto">
          <a:xfrm>
            <a:off x="5374159" y="4789974"/>
            <a:ext cx="2933700" cy="1562100"/>
          </a:xfrm>
          <a:prstGeom prst="rect">
            <a:avLst/>
          </a:prstGeom>
          <a:noFill/>
          <a:ln w="25400">
            <a:solidFill>
              <a:srgbClr val="FF0000"/>
            </a:solidFill>
          </a:ln>
        </p:spPr>
      </p:pic>
      <p:cxnSp>
        <p:nvCxnSpPr>
          <p:cNvPr id="14" name="Connettore 2 13"/>
          <p:cNvCxnSpPr>
            <a:stCxn id="21" idx="2"/>
          </p:cNvCxnSpPr>
          <p:nvPr/>
        </p:nvCxnSpPr>
        <p:spPr>
          <a:xfrm>
            <a:off x="4572000" y="2492896"/>
            <a:ext cx="2088232"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21" idx="2"/>
          </p:cNvCxnSpPr>
          <p:nvPr/>
        </p:nvCxnSpPr>
        <p:spPr>
          <a:xfrm flipH="1">
            <a:off x="1835696" y="2492896"/>
            <a:ext cx="2736304"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Personalizzato 9">
            <a:hlinkClick r:id="rId4" action="ppaction://hlinksldjump" highlightClick="1"/>
            <a:extLst>
              <a:ext uri="{FF2B5EF4-FFF2-40B4-BE49-F238E27FC236}">
                <a16:creationId xmlns:a16="http://schemas.microsoft.com/office/drawing/2014/main" id="{9E540926-7412-31C5-0592-788DC40DB338}"/>
              </a:ext>
            </a:extLst>
          </p:cNvPr>
          <p:cNvSpPr/>
          <p:nvPr/>
        </p:nvSpPr>
        <p:spPr>
          <a:xfrm>
            <a:off x="8244408" y="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29</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chemeClr val="accent2">
                    <a:lumMod val="75000"/>
                  </a:schemeClr>
                </a:solidFill>
              </a:rPr>
              <a:t>Bibbia ebraica e Bibbia cristiana</a:t>
            </a:r>
          </a:p>
        </p:txBody>
      </p:sp>
      <p:sp>
        <p:nvSpPr>
          <p:cNvPr id="10" name="CasellaDiTesto 9"/>
          <p:cNvSpPr txBox="1"/>
          <p:nvPr/>
        </p:nvSpPr>
        <p:spPr>
          <a:xfrm>
            <a:off x="251520" y="1268761"/>
            <a:ext cx="4320480" cy="830997"/>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FF0000"/>
                </a:solidFill>
              </a:rPr>
              <a:t>I 39 libri della Bibbia ebraica,   sono così ripartiti:</a:t>
            </a:r>
            <a:endParaRPr lang="it-IT" b="1" dirty="0">
              <a:solidFill>
                <a:srgbClr val="FF0000"/>
              </a:solidFill>
            </a:endParaRPr>
          </a:p>
        </p:txBody>
      </p:sp>
      <p:sp>
        <p:nvSpPr>
          <p:cNvPr id="11" name="CasellaDiTesto 10"/>
          <p:cNvSpPr txBox="1"/>
          <p:nvPr/>
        </p:nvSpPr>
        <p:spPr>
          <a:xfrm>
            <a:off x="4860032" y="1268760"/>
            <a:ext cx="4032448" cy="830997"/>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rPr>
              <a:t>I 46 libri  dell’A.T. nella Bibbia cristiana sono così ripartiti:</a:t>
            </a:r>
          </a:p>
        </p:txBody>
      </p:sp>
      <p:sp>
        <p:nvSpPr>
          <p:cNvPr id="13" name="CasellaDiTesto 12"/>
          <p:cNvSpPr txBox="1"/>
          <p:nvPr/>
        </p:nvSpPr>
        <p:spPr>
          <a:xfrm>
            <a:off x="4860032" y="2996952"/>
            <a:ext cx="4032448" cy="461665"/>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rPr>
              <a:t>Libri storici (21)</a:t>
            </a:r>
          </a:p>
        </p:txBody>
      </p:sp>
      <p:sp>
        <p:nvSpPr>
          <p:cNvPr id="16" name="CasellaDiTesto 15"/>
          <p:cNvSpPr txBox="1"/>
          <p:nvPr/>
        </p:nvSpPr>
        <p:spPr>
          <a:xfrm>
            <a:off x="4860032" y="4869160"/>
            <a:ext cx="4032448" cy="461665"/>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rPr>
              <a:t>Libri </a:t>
            </a:r>
            <a:r>
              <a:rPr lang="it-IT" sz="2400" b="1" dirty="0" err="1">
                <a:solidFill>
                  <a:srgbClr val="002060"/>
                </a:solidFill>
              </a:rPr>
              <a:t>didattico-sapienziali</a:t>
            </a:r>
            <a:r>
              <a:rPr lang="it-IT" sz="2400" b="1" dirty="0">
                <a:solidFill>
                  <a:srgbClr val="002060"/>
                </a:solidFill>
              </a:rPr>
              <a:t> (7)</a:t>
            </a:r>
          </a:p>
        </p:txBody>
      </p:sp>
      <p:sp>
        <p:nvSpPr>
          <p:cNvPr id="17" name="CasellaDiTesto 16"/>
          <p:cNvSpPr txBox="1"/>
          <p:nvPr/>
        </p:nvSpPr>
        <p:spPr>
          <a:xfrm>
            <a:off x="4860032" y="3933056"/>
            <a:ext cx="4032448" cy="461665"/>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rPr>
              <a:t>Libri profetici (18)</a:t>
            </a:r>
          </a:p>
        </p:txBody>
      </p:sp>
      <p:sp>
        <p:nvSpPr>
          <p:cNvPr id="18" name="CasellaDiTesto 17"/>
          <p:cNvSpPr txBox="1"/>
          <p:nvPr/>
        </p:nvSpPr>
        <p:spPr>
          <a:xfrm>
            <a:off x="251520" y="2996952"/>
            <a:ext cx="4320480" cy="461665"/>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FF0000"/>
                </a:solidFill>
              </a:rPr>
              <a:t>La Torah (5)</a:t>
            </a:r>
          </a:p>
        </p:txBody>
      </p:sp>
      <p:sp>
        <p:nvSpPr>
          <p:cNvPr id="19" name="CasellaDiTesto 18"/>
          <p:cNvSpPr txBox="1"/>
          <p:nvPr/>
        </p:nvSpPr>
        <p:spPr>
          <a:xfrm>
            <a:off x="251520" y="3933056"/>
            <a:ext cx="4320480" cy="461665"/>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FF0000"/>
                </a:solidFill>
              </a:rPr>
              <a:t>I Profeti (21)</a:t>
            </a:r>
          </a:p>
        </p:txBody>
      </p:sp>
      <p:sp>
        <p:nvSpPr>
          <p:cNvPr id="20" name="CasellaDiTesto 19"/>
          <p:cNvSpPr txBox="1"/>
          <p:nvPr/>
        </p:nvSpPr>
        <p:spPr>
          <a:xfrm>
            <a:off x="251520" y="4869160"/>
            <a:ext cx="4320480" cy="461665"/>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FF0000"/>
                </a:solidFill>
              </a:rPr>
              <a:t>Gli Scritti (13)</a:t>
            </a:r>
          </a:p>
        </p:txBody>
      </p:sp>
      <p:sp>
        <p:nvSpPr>
          <p:cNvPr id="22" name="CasellaDiTesto 21"/>
          <p:cNvSpPr txBox="1"/>
          <p:nvPr/>
        </p:nvSpPr>
        <p:spPr>
          <a:xfrm>
            <a:off x="251520" y="5805264"/>
            <a:ext cx="8640960" cy="830997"/>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rPr>
              <a:t>La Bibbia cristiana, oltre all’A.T. comprende anche i 27 libri del Nuovo Testamento</a:t>
            </a:r>
          </a:p>
        </p:txBody>
      </p:sp>
      <p:sp>
        <p:nvSpPr>
          <p:cNvPr id="23" name="Freccia in giù 22"/>
          <p:cNvSpPr/>
          <p:nvPr/>
        </p:nvSpPr>
        <p:spPr>
          <a:xfrm>
            <a:off x="2195736" y="2204864"/>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giù 24"/>
          <p:cNvSpPr/>
          <p:nvPr/>
        </p:nvSpPr>
        <p:spPr>
          <a:xfrm>
            <a:off x="2195736" y="3501008"/>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in giù 27"/>
          <p:cNvSpPr/>
          <p:nvPr/>
        </p:nvSpPr>
        <p:spPr>
          <a:xfrm>
            <a:off x="2195736" y="443711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in giù 28"/>
          <p:cNvSpPr/>
          <p:nvPr/>
        </p:nvSpPr>
        <p:spPr>
          <a:xfrm>
            <a:off x="6516216" y="2204864"/>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in giù 30"/>
          <p:cNvSpPr/>
          <p:nvPr/>
        </p:nvSpPr>
        <p:spPr>
          <a:xfrm>
            <a:off x="6516216" y="3501008"/>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reccia in giù 31"/>
          <p:cNvSpPr/>
          <p:nvPr/>
        </p:nvSpPr>
        <p:spPr>
          <a:xfrm>
            <a:off x="6516216" y="443711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7" grpId="0" animBg="1"/>
      <p:bldP spid="18" grpId="0" animBg="1"/>
      <p:bldP spid="19" grpId="0" animBg="1"/>
      <p:bldP spid="20" grpId="0" animBg="1"/>
      <p:bldP spid="22" grpId="0" animBg="1"/>
      <p:bldP spid="23" grpId="0" animBg="1"/>
      <p:bldP spid="25" grpId="0" animBg="1"/>
      <p:bldP spid="28" grpId="0" animBg="1"/>
      <p:bldP spid="29"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FD3A222-6C7F-4D52-A359-E6A6BE35EB74}"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a:t>
            </a:fld>
            <a:endParaRPr lang="it-IT"/>
          </a:p>
        </p:txBody>
      </p:sp>
      <p:sp>
        <p:nvSpPr>
          <p:cNvPr id="9" name="CasellaDiTesto 8"/>
          <p:cNvSpPr txBox="1"/>
          <p:nvPr/>
        </p:nvSpPr>
        <p:spPr>
          <a:xfrm>
            <a:off x="323528" y="692696"/>
            <a:ext cx="8496944" cy="523220"/>
          </a:xfrm>
          <a:prstGeom prst="rect">
            <a:avLst/>
          </a:prstGeom>
          <a:noFill/>
        </p:spPr>
        <p:txBody>
          <a:bodyPr wrap="square" rtlCol="0">
            <a:spAutoFit/>
          </a:bodyPr>
          <a:lstStyle/>
          <a:p>
            <a:pPr algn="ctr"/>
            <a:r>
              <a:rPr lang="it-IT" sz="2800" b="1" dirty="0">
                <a:solidFill>
                  <a:schemeClr val="accent2">
                    <a:lumMod val="75000"/>
                  </a:schemeClr>
                </a:solidFill>
              </a:rPr>
              <a:t> Sei tappe storiche e cinque fasi</a:t>
            </a:r>
          </a:p>
        </p:txBody>
      </p:sp>
      <p:sp>
        <p:nvSpPr>
          <p:cNvPr id="10" name="Freccia a destra 9"/>
          <p:cNvSpPr/>
          <p:nvPr/>
        </p:nvSpPr>
        <p:spPr>
          <a:xfrm>
            <a:off x="251520" y="1196752"/>
            <a:ext cx="237626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Prima tappa</a:t>
            </a:r>
            <a:endParaRPr lang="it-IT" sz="1600" b="1" dirty="0">
              <a:solidFill>
                <a:schemeClr val="bg1"/>
              </a:solidFill>
            </a:endParaRPr>
          </a:p>
        </p:txBody>
      </p:sp>
      <p:sp>
        <p:nvSpPr>
          <p:cNvPr id="16" name="Freccia a destra 15"/>
          <p:cNvSpPr/>
          <p:nvPr/>
        </p:nvSpPr>
        <p:spPr>
          <a:xfrm>
            <a:off x="251520" y="2132856"/>
            <a:ext cx="237626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Seconda tappa</a:t>
            </a:r>
            <a:endParaRPr lang="it-IT" sz="1600" b="1" dirty="0">
              <a:solidFill>
                <a:schemeClr val="bg1"/>
              </a:solidFill>
            </a:endParaRPr>
          </a:p>
        </p:txBody>
      </p:sp>
      <p:sp>
        <p:nvSpPr>
          <p:cNvPr id="17" name="Freccia a destra 16"/>
          <p:cNvSpPr/>
          <p:nvPr/>
        </p:nvSpPr>
        <p:spPr>
          <a:xfrm>
            <a:off x="251520" y="3068960"/>
            <a:ext cx="237626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Terza tappa</a:t>
            </a:r>
            <a:endParaRPr lang="it-IT" sz="1600" b="1" dirty="0">
              <a:solidFill>
                <a:schemeClr val="bg1"/>
              </a:solidFill>
            </a:endParaRPr>
          </a:p>
        </p:txBody>
      </p:sp>
      <p:sp>
        <p:nvSpPr>
          <p:cNvPr id="18" name="Freccia a destra 17"/>
          <p:cNvSpPr/>
          <p:nvPr/>
        </p:nvSpPr>
        <p:spPr>
          <a:xfrm>
            <a:off x="251520" y="4941168"/>
            <a:ext cx="237626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Quinta tappa</a:t>
            </a:r>
            <a:endParaRPr lang="it-IT" sz="1600" b="1" dirty="0">
              <a:solidFill>
                <a:schemeClr val="bg1"/>
              </a:solidFill>
            </a:endParaRPr>
          </a:p>
        </p:txBody>
      </p:sp>
      <p:sp>
        <p:nvSpPr>
          <p:cNvPr id="19" name="Freccia a destra 18"/>
          <p:cNvSpPr/>
          <p:nvPr/>
        </p:nvSpPr>
        <p:spPr>
          <a:xfrm>
            <a:off x="296128" y="4005064"/>
            <a:ext cx="237626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Quarta tappa</a:t>
            </a:r>
            <a:endParaRPr lang="it-IT" sz="1600" b="1" dirty="0">
              <a:solidFill>
                <a:schemeClr val="bg1"/>
              </a:solidFill>
            </a:endParaRPr>
          </a:p>
        </p:txBody>
      </p:sp>
      <p:sp>
        <p:nvSpPr>
          <p:cNvPr id="20" name="Freccia a destra 19"/>
          <p:cNvSpPr/>
          <p:nvPr/>
        </p:nvSpPr>
        <p:spPr>
          <a:xfrm>
            <a:off x="251520" y="5877272"/>
            <a:ext cx="237626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Sesta tappa</a:t>
            </a:r>
            <a:endParaRPr lang="it-IT" sz="1600" b="1" dirty="0">
              <a:solidFill>
                <a:schemeClr val="bg1"/>
              </a:solidFill>
            </a:endParaRPr>
          </a:p>
        </p:txBody>
      </p:sp>
      <p:sp>
        <p:nvSpPr>
          <p:cNvPr id="21" name="Rettangolo 20"/>
          <p:cNvSpPr/>
          <p:nvPr/>
        </p:nvSpPr>
        <p:spPr>
          <a:xfrm>
            <a:off x="2843808" y="1196752"/>
            <a:ext cx="60486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I primi eventi della Storia della Salvezza</a:t>
            </a:r>
          </a:p>
        </p:txBody>
      </p:sp>
      <p:sp>
        <p:nvSpPr>
          <p:cNvPr id="22" name="Rettangolo 21"/>
          <p:cNvSpPr/>
          <p:nvPr/>
        </p:nvSpPr>
        <p:spPr>
          <a:xfrm>
            <a:off x="2843808" y="2132856"/>
            <a:ext cx="60486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Il tempo dei Giudici e dei Re</a:t>
            </a:r>
          </a:p>
        </p:txBody>
      </p:sp>
      <p:sp>
        <p:nvSpPr>
          <p:cNvPr id="23" name="Rettangolo 22"/>
          <p:cNvSpPr/>
          <p:nvPr/>
        </p:nvSpPr>
        <p:spPr>
          <a:xfrm>
            <a:off x="2843808" y="3068960"/>
            <a:ext cx="60486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Il giudizio dei Profeti: </a:t>
            </a:r>
          </a:p>
          <a:p>
            <a:pPr algn="ctr"/>
            <a:r>
              <a:rPr lang="it-IT" sz="2400" b="1" dirty="0">
                <a:solidFill>
                  <a:schemeClr val="accent2">
                    <a:lumMod val="75000"/>
                  </a:schemeClr>
                </a:solidFill>
              </a:rPr>
              <a:t>l’esilio, il tempo della crisi</a:t>
            </a:r>
          </a:p>
        </p:txBody>
      </p:sp>
      <p:sp>
        <p:nvSpPr>
          <p:cNvPr id="24" name="Rettangolo 23"/>
          <p:cNvSpPr/>
          <p:nvPr/>
        </p:nvSpPr>
        <p:spPr>
          <a:xfrm>
            <a:off x="2843808" y="4005064"/>
            <a:ext cx="60486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Il ritorno dall’esilio e la ricostruzione</a:t>
            </a:r>
          </a:p>
        </p:txBody>
      </p:sp>
      <p:sp>
        <p:nvSpPr>
          <p:cNvPr id="25" name="Rettangolo 24"/>
          <p:cNvSpPr/>
          <p:nvPr/>
        </p:nvSpPr>
        <p:spPr>
          <a:xfrm>
            <a:off x="2843808" y="4941168"/>
            <a:ext cx="60486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Il compimento delle promesse. </a:t>
            </a:r>
          </a:p>
          <a:p>
            <a:pPr algn="ctr"/>
            <a:r>
              <a:rPr lang="it-IT" sz="2400" b="1" dirty="0">
                <a:solidFill>
                  <a:schemeClr val="accent2">
                    <a:lumMod val="75000"/>
                  </a:schemeClr>
                </a:solidFill>
              </a:rPr>
              <a:t>Gesù di Nazaret</a:t>
            </a:r>
          </a:p>
        </p:txBody>
      </p:sp>
      <p:sp>
        <p:nvSpPr>
          <p:cNvPr id="26" name="Rettangolo 25"/>
          <p:cNvSpPr/>
          <p:nvPr/>
        </p:nvSpPr>
        <p:spPr>
          <a:xfrm>
            <a:off x="2843808" y="5877272"/>
            <a:ext cx="60486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L’annuncio della Buona Novella. </a:t>
            </a:r>
          </a:p>
          <a:p>
            <a:pPr algn="ctr"/>
            <a:r>
              <a:rPr lang="it-IT" sz="2400" b="1" dirty="0">
                <a:solidFill>
                  <a:schemeClr val="accent2">
                    <a:lumMod val="75000"/>
                  </a:schemeClr>
                </a:solidFill>
              </a:rPr>
              <a:t>La prima comunità cristiana</a:t>
            </a:r>
          </a:p>
        </p:txBody>
      </p:sp>
      <p:sp>
        <p:nvSpPr>
          <p:cNvPr id="2" name="Personalizzato 33">
            <a:hlinkClick r:id="rId2" action="ppaction://hlinksldjump" highlightClick="1"/>
            <a:extLst>
              <a:ext uri="{FF2B5EF4-FFF2-40B4-BE49-F238E27FC236}">
                <a16:creationId xmlns:a16="http://schemas.microsoft.com/office/drawing/2014/main" id="{9DD7BC6E-6739-5D8C-233A-990FB0F0CC64}"/>
              </a:ext>
            </a:extLst>
          </p:cNvPr>
          <p:cNvSpPr/>
          <p:nvPr/>
        </p:nvSpPr>
        <p:spPr>
          <a:xfrm>
            <a:off x="8244408" y="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30</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chemeClr val="accent2">
                    <a:lumMod val="75000"/>
                  </a:schemeClr>
                </a:solidFill>
              </a:rPr>
              <a:t>I libri del N.T.</a:t>
            </a:r>
          </a:p>
        </p:txBody>
      </p:sp>
      <p:sp>
        <p:nvSpPr>
          <p:cNvPr id="17" name="CasellaDiTesto 16"/>
          <p:cNvSpPr txBox="1"/>
          <p:nvPr/>
        </p:nvSpPr>
        <p:spPr>
          <a:xfrm>
            <a:off x="2727226" y="4259704"/>
            <a:ext cx="3827848" cy="1938992"/>
          </a:xfrm>
          <a:prstGeom prst="rect">
            <a:avLst/>
          </a:prstGeom>
          <a:solidFill>
            <a:schemeClr val="accent3">
              <a:lumMod val="20000"/>
              <a:lumOff val="80000"/>
            </a:schemeClr>
          </a:solidFill>
          <a:ln w="25400">
            <a:solidFill>
              <a:srgbClr val="FF0000"/>
            </a:solidFill>
          </a:ln>
        </p:spPr>
        <p:txBody>
          <a:bodyPr wrap="square" rtlCol="0">
            <a:spAutoFit/>
          </a:bodyPr>
          <a:lstStyle/>
          <a:p>
            <a:r>
              <a:rPr lang="it-IT" sz="2400" b="1" dirty="0">
                <a:solidFill>
                  <a:srgbClr val="002060"/>
                </a:solidFill>
              </a:rPr>
              <a:t>Vangeli (4)</a:t>
            </a:r>
          </a:p>
          <a:p>
            <a:r>
              <a:rPr lang="it-IT" sz="2400" b="1" dirty="0">
                <a:solidFill>
                  <a:srgbClr val="002060"/>
                </a:solidFill>
              </a:rPr>
              <a:t>Atti degli Apostoli (1)</a:t>
            </a:r>
          </a:p>
          <a:p>
            <a:r>
              <a:rPr lang="it-IT" sz="2400" b="1" dirty="0">
                <a:solidFill>
                  <a:srgbClr val="002060"/>
                </a:solidFill>
              </a:rPr>
              <a:t>Lettere di S. Paolo (13 + 1) </a:t>
            </a:r>
          </a:p>
          <a:p>
            <a:r>
              <a:rPr lang="it-IT" sz="2400" b="1" dirty="0">
                <a:solidFill>
                  <a:srgbClr val="002060"/>
                </a:solidFill>
              </a:rPr>
              <a:t>Lettere cattoliche (7)</a:t>
            </a:r>
          </a:p>
          <a:p>
            <a:r>
              <a:rPr lang="it-IT" sz="2400" b="1" dirty="0">
                <a:solidFill>
                  <a:srgbClr val="002060"/>
                </a:solidFill>
              </a:rPr>
              <a:t>Apocalisse (1)</a:t>
            </a:r>
          </a:p>
        </p:txBody>
      </p:sp>
      <p:sp>
        <p:nvSpPr>
          <p:cNvPr id="24" name="Freccia a destra 23"/>
          <p:cNvSpPr/>
          <p:nvPr/>
        </p:nvSpPr>
        <p:spPr>
          <a:xfrm>
            <a:off x="251520" y="4653136"/>
            <a:ext cx="2304256"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dirty="0">
                <a:solidFill>
                  <a:schemeClr val="bg1"/>
                </a:solidFill>
                <a:latin typeface="Arial Black" pitchFamily="34" charset="0"/>
              </a:rPr>
              <a:t>Nuovo</a:t>
            </a:r>
          </a:p>
          <a:p>
            <a:r>
              <a:rPr lang="it-IT" sz="1600" b="1" dirty="0">
                <a:solidFill>
                  <a:schemeClr val="bg1"/>
                </a:solidFill>
                <a:latin typeface="Arial Black" pitchFamily="34" charset="0"/>
              </a:rPr>
              <a:t>Testamento</a:t>
            </a:r>
          </a:p>
        </p:txBody>
      </p:sp>
      <p:sp>
        <p:nvSpPr>
          <p:cNvPr id="10" name="Personalizzato 9">
            <a:hlinkClick r:id="rId2" action="ppaction://hlinksldjump" highlightClick="1"/>
          </p:cNvPr>
          <p:cNvSpPr/>
          <p:nvPr/>
        </p:nvSpPr>
        <p:spPr>
          <a:xfrm>
            <a:off x="8244408" y="22517"/>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pic>
        <p:nvPicPr>
          <p:cNvPr id="13" name="Immagine 12">
            <a:extLst>
              <a:ext uri="{FF2B5EF4-FFF2-40B4-BE49-F238E27FC236}">
                <a16:creationId xmlns:a16="http://schemas.microsoft.com/office/drawing/2014/main" id="{0947BF84-BAD6-EDAF-763C-9DA9A0FEC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28" y="1337417"/>
            <a:ext cx="7494743" cy="2670999"/>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1000"/>
                                        <p:tgtEl>
                                          <p:spTgt spid="17">
                                            <p:txEl>
                                              <p:pRg st="0" end="0"/>
                                            </p:txEl>
                                          </p:spTgt>
                                        </p:tgtEl>
                                      </p:cBhvr>
                                    </p:animEffect>
                                    <p:anim calcmode="lin" valueType="num">
                                      <p:cBhvr>
                                        <p:cTn id="2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xEl>
                                              <p:pRg st="1" end="1"/>
                                            </p:txEl>
                                          </p:spTgt>
                                        </p:tgtEl>
                                        <p:attrNameLst>
                                          <p:attrName>style.visibility</p:attrName>
                                        </p:attrNameLst>
                                      </p:cBhvr>
                                      <p:to>
                                        <p:strVal val="visible"/>
                                      </p:to>
                                    </p:set>
                                    <p:animEffect transition="in" filter="fade">
                                      <p:cBhvr>
                                        <p:cTn id="26" dur="1000"/>
                                        <p:tgtEl>
                                          <p:spTgt spid="17">
                                            <p:txEl>
                                              <p:pRg st="1" end="1"/>
                                            </p:txEl>
                                          </p:spTgt>
                                        </p:tgtEl>
                                      </p:cBhvr>
                                    </p:animEffect>
                                    <p:anim calcmode="lin" valueType="num">
                                      <p:cBhvr>
                                        <p:cTn id="27"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xEl>
                                              <p:pRg st="3" end="3"/>
                                            </p:txEl>
                                          </p:spTgt>
                                        </p:tgtEl>
                                        <p:attrNameLst>
                                          <p:attrName>style.visibility</p:attrName>
                                        </p:attrNameLst>
                                      </p:cBhvr>
                                      <p:to>
                                        <p:strVal val="visible"/>
                                      </p:to>
                                    </p:set>
                                    <p:animEffect transition="in" filter="fade">
                                      <p:cBhvr>
                                        <p:cTn id="40" dur="1000"/>
                                        <p:tgtEl>
                                          <p:spTgt spid="17">
                                            <p:txEl>
                                              <p:pRg st="3" end="3"/>
                                            </p:txEl>
                                          </p:spTgt>
                                        </p:tgtEl>
                                      </p:cBhvr>
                                    </p:animEffect>
                                    <p:anim calcmode="lin" valueType="num">
                                      <p:cBhvr>
                                        <p:cTn id="41"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Effect transition="in" filter="fade">
                                      <p:cBhvr>
                                        <p:cTn id="47" dur="1000"/>
                                        <p:tgtEl>
                                          <p:spTgt spid="17">
                                            <p:txEl>
                                              <p:pRg st="4" end="4"/>
                                            </p:txEl>
                                          </p:spTgt>
                                        </p:tgtEl>
                                      </p:cBhvr>
                                    </p:animEffect>
                                    <p:anim calcmode="lin" valueType="num">
                                      <p:cBhvr>
                                        <p:cTn id="4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31</a:t>
            </a:fld>
            <a:endParaRPr lang="it-IT"/>
          </a:p>
        </p:txBody>
      </p:sp>
      <p:sp>
        <p:nvSpPr>
          <p:cNvPr id="11" name="CasellaDiTesto 10"/>
          <p:cNvSpPr txBox="1"/>
          <p:nvPr/>
        </p:nvSpPr>
        <p:spPr>
          <a:xfrm>
            <a:off x="2915816" y="908720"/>
            <a:ext cx="5976664" cy="5632311"/>
          </a:xfrm>
          <a:prstGeom prst="rect">
            <a:avLst/>
          </a:prstGeom>
          <a:solidFill>
            <a:schemeClr val="accent3">
              <a:lumMod val="20000"/>
              <a:lumOff val="80000"/>
            </a:schemeClr>
          </a:solidFill>
          <a:ln w="25400">
            <a:solidFill>
              <a:srgbClr val="FF0000"/>
            </a:solidFill>
          </a:ln>
        </p:spPr>
        <p:txBody>
          <a:bodyPr wrap="square" rtlCol="0">
            <a:spAutoFit/>
          </a:bodyPr>
          <a:lstStyle/>
          <a:p>
            <a:r>
              <a:rPr lang="it-IT" sz="2400" b="1" dirty="0">
                <a:solidFill>
                  <a:srgbClr val="002060"/>
                </a:solidFill>
                <a:latin typeface="Times New Roman" pitchFamily="18" charset="0"/>
                <a:cs typeface="Times New Roman" pitchFamily="18" charset="0"/>
              </a:rPr>
              <a:t>Genesi			1-2 Samuele</a:t>
            </a:r>
          </a:p>
          <a:p>
            <a:r>
              <a:rPr lang="it-IT" sz="2400" b="1" dirty="0">
                <a:solidFill>
                  <a:srgbClr val="002060"/>
                </a:solidFill>
                <a:latin typeface="Times New Roman" pitchFamily="18" charset="0"/>
                <a:cs typeface="Times New Roman" pitchFamily="18" charset="0"/>
              </a:rPr>
              <a:t>		</a:t>
            </a:r>
          </a:p>
          <a:p>
            <a:r>
              <a:rPr lang="it-IT" sz="2400" b="1" dirty="0">
                <a:solidFill>
                  <a:srgbClr val="002060"/>
                </a:solidFill>
                <a:latin typeface="Times New Roman" pitchFamily="18" charset="0"/>
                <a:cs typeface="Times New Roman" pitchFamily="18" charset="0"/>
              </a:rPr>
              <a:t>Esodo			1-2 Re</a:t>
            </a:r>
          </a:p>
          <a:p>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Levitico		1-2 Cronache</a:t>
            </a:r>
          </a:p>
          <a:p>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Numeri		</a:t>
            </a:r>
            <a:r>
              <a:rPr lang="it-IT" sz="2400" b="1" dirty="0" err="1">
                <a:solidFill>
                  <a:srgbClr val="002060"/>
                </a:solidFill>
                <a:latin typeface="Times New Roman" pitchFamily="18" charset="0"/>
                <a:cs typeface="Times New Roman" pitchFamily="18" charset="0"/>
              </a:rPr>
              <a:t>Esdra-Neemia</a:t>
            </a:r>
            <a:endParaRPr lang="it-IT" sz="2400" b="1" dirty="0">
              <a:solidFill>
                <a:srgbClr val="002060"/>
              </a:solidFill>
              <a:latin typeface="Times New Roman" pitchFamily="18" charset="0"/>
              <a:cs typeface="Times New Roman" pitchFamily="18" charset="0"/>
            </a:endParaRPr>
          </a:p>
          <a:p>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Deuteronomio	Tobia</a:t>
            </a:r>
          </a:p>
          <a:p>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Giosuè			Giuditta </a:t>
            </a:r>
          </a:p>
          <a:p>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Giudici		Ester</a:t>
            </a:r>
          </a:p>
          <a:p>
            <a:endParaRPr lang="it-IT" sz="2400" b="1" dirty="0">
              <a:solidFill>
                <a:srgbClr val="002060"/>
              </a:solidFill>
              <a:latin typeface="Times New Roman" pitchFamily="18" charset="0"/>
              <a:cs typeface="Times New Roman" pitchFamily="18" charset="0"/>
            </a:endParaRPr>
          </a:p>
          <a:p>
            <a:r>
              <a:rPr lang="it-IT" sz="2400" b="1" dirty="0" err="1">
                <a:solidFill>
                  <a:srgbClr val="002060"/>
                </a:solidFill>
                <a:latin typeface="Times New Roman" pitchFamily="18" charset="0"/>
                <a:cs typeface="Times New Roman" pitchFamily="18" charset="0"/>
              </a:rPr>
              <a:t>Rut</a:t>
            </a:r>
            <a:r>
              <a:rPr lang="it-IT" sz="2400" b="1" dirty="0">
                <a:solidFill>
                  <a:srgbClr val="002060"/>
                </a:solidFill>
                <a:latin typeface="Times New Roman" pitchFamily="18" charset="0"/>
                <a:cs typeface="Times New Roman" pitchFamily="18" charset="0"/>
              </a:rPr>
              <a:t>			1-2 </a:t>
            </a:r>
            <a:r>
              <a:rPr lang="it-IT" sz="2400" b="1" dirty="0" err="1">
                <a:solidFill>
                  <a:srgbClr val="002060"/>
                </a:solidFill>
                <a:latin typeface="Times New Roman" pitchFamily="18" charset="0"/>
                <a:cs typeface="Times New Roman" pitchFamily="18" charset="0"/>
              </a:rPr>
              <a:t>Maccabei</a:t>
            </a:r>
            <a:endParaRPr lang="it-IT" sz="2000" b="1" dirty="0">
              <a:solidFill>
                <a:srgbClr val="002060"/>
              </a:solidFill>
              <a:latin typeface="Times New Roman" pitchFamily="18" charset="0"/>
              <a:cs typeface="Times New Roman" pitchFamily="18" charset="0"/>
            </a:endParaRPr>
          </a:p>
        </p:txBody>
      </p:sp>
      <p:sp>
        <p:nvSpPr>
          <p:cNvPr id="21" name="Freccia a destra 20"/>
          <p:cNvSpPr/>
          <p:nvPr/>
        </p:nvSpPr>
        <p:spPr>
          <a:xfrm>
            <a:off x="323528" y="2636912"/>
            <a:ext cx="2520280"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bg1"/>
                </a:solidFill>
                <a:latin typeface="Arial Black" pitchFamily="34" charset="0"/>
              </a:rPr>
              <a:t>I Libri storici</a:t>
            </a:r>
          </a:p>
          <a:p>
            <a:r>
              <a:rPr lang="it-IT" sz="2000" b="1" dirty="0">
                <a:solidFill>
                  <a:schemeClr val="bg1"/>
                </a:solidFill>
                <a:latin typeface="Arial Black" pitchFamily="34" charset="0"/>
              </a:rPr>
              <a:t>dell’Antico Testamento</a:t>
            </a:r>
          </a:p>
        </p:txBody>
      </p:sp>
      <p:sp>
        <p:nvSpPr>
          <p:cNvPr id="10" name="Avanti o successivo 9">
            <a:hlinkClick r:id="rId2" action="ppaction://hlinksldjump" highlightClick="1"/>
          </p:cNvPr>
          <p:cNvSpPr/>
          <p:nvPr/>
        </p:nvSpPr>
        <p:spPr>
          <a:xfrm>
            <a:off x="4932040" y="98072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vanti o successivo 12">
            <a:hlinkClick r:id="rId3" action="ppaction://hlinksldjump" highlightClick="1"/>
          </p:cNvPr>
          <p:cNvSpPr/>
          <p:nvPr/>
        </p:nvSpPr>
        <p:spPr>
          <a:xfrm>
            <a:off x="4932040" y="170080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rId4" action="ppaction://hlinksldjump" highlightClick="1"/>
          </p:cNvPr>
          <p:cNvSpPr/>
          <p:nvPr/>
        </p:nvSpPr>
        <p:spPr>
          <a:xfrm>
            <a:off x="4932040" y="242088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rId5" action="ppaction://hlinksldjump" highlightClick="1"/>
          </p:cNvPr>
          <p:cNvSpPr/>
          <p:nvPr/>
        </p:nvSpPr>
        <p:spPr>
          <a:xfrm>
            <a:off x="4932040" y="31409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vanti o successivo 15">
            <a:hlinkClick r:id="rId6" action="ppaction://hlinksldjump" highlightClick="1"/>
          </p:cNvPr>
          <p:cNvSpPr/>
          <p:nvPr/>
        </p:nvSpPr>
        <p:spPr>
          <a:xfrm>
            <a:off x="4932040" y="458112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rId7" action="ppaction://hlinksldjump" highlightClick="1"/>
          </p:cNvPr>
          <p:cNvSpPr/>
          <p:nvPr/>
        </p:nvSpPr>
        <p:spPr>
          <a:xfrm>
            <a:off x="4932040" y="386104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vanti o successivo 18">
            <a:hlinkClick r:id="rId8" action="ppaction://hlinksldjump" highlightClick="1"/>
          </p:cNvPr>
          <p:cNvSpPr/>
          <p:nvPr/>
        </p:nvSpPr>
        <p:spPr>
          <a:xfrm>
            <a:off x="4932040" y="606925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vanti o successivo 19">
            <a:hlinkClick r:id="rId9" action="ppaction://hlinksldjump" highlightClick="1"/>
          </p:cNvPr>
          <p:cNvSpPr/>
          <p:nvPr/>
        </p:nvSpPr>
        <p:spPr>
          <a:xfrm>
            <a:off x="4932040" y="530120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Avanti o successivo 21">
            <a:hlinkClick r:id="rId10" action="ppaction://hlinksldjump" highlightClick="1"/>
          </p:cNvPr>
          <p:cNvSpPr/>
          <p:nvPr/>
        </p:nvSpPr>
        <p:spPr>
          <a:xfrm>
            <a:off x="8172400" y="98072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Avanti o successivo 22">
            <a:hlinkClick r:id="rId11" action="ppaction://hlinksldjump" highlightClick="1"/>
          </p:cNvPr>
          <p:cNvSpPr/>
          <p:nvPr/>
        </p:nvSpPr>
        <p:spPr>
          <a:xfrm>
            <a:off x="8172400" y="170080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vanti o successivo 24">
            <a:hlinkClick r:id="rId12" action="ppaction://hlinksldjump" highlightClick="1"/>
          </p:cNvPr>
          <p:cNvSpPr/>
          <p:nvPr/>
        </p:nvSpPr>
        <p:spPr>
          <a:xfrm>
            <a:off x="8172400" y="242088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Avanti o successivo 25">
            <a:hlinkClick r:id="rId13" action="ppaction://hlinksldjump" highlightClick="1"/>
          </p:cNvPr>
          <p:cNvSpPr/>
          <p:nvPr/>
        </p:nvSpPr>
        <p:spPr>
          <a:xfrm>
            <a:off x="8172400" y="31409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Avanti o successivo 26">
            <a:hlinkClick r:id="rId14" action="ppaction://hlinksldjump" highlightClick="1"/>
          </p:cNvPr>
          <p:cNvSpPr/>
          <p:nvPr/>
        </p:nvSpPr>
        <p:spPr>
          <a:xfrm>
            <a:off x="8172400" y="386104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Avanti o successivo 27">
            <a:hlinkClick r:id="rId15" action="ppaction://hlinksldjump" highlightClick="1"/>
          </p:cNvPr>
          <p:cNvSpPr/>
          <p:nvPr/>
        </p:nvSpPr>
        <p:spPr>
          <a:xfrm>
            <a:off x="8172400" y="458112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vanti o successivo 28">
            <a:hlinkClick r:id="rId16" action="ppaction://hlinksldjump" highlightClick="1"/>
          </p:cNvPr>
          <p:cNvSpPr/>
          <p:nvPr/>
        </p:nvSpPr>
        <p:spPr>
          <a:xfrm>
            <a:off x="8172400" y="530120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vanti o successivo 29">
            <a:hlinkClick r:id="rId17" action="ppaction://hlinksldjump" highlightClick="1"/>
          </p:cNvPr>
          <p:cNvSpPr/>
          <p:nvPr/>
        </p:nvSpPr>
        <p:spPr>
          <a:xfrm>
            <a:off x="8171256" y="60669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rsonalizzato 9">
            <a:hlinkClick r:id="rId18" action="ppaction://hlinksldjump" highlightClick="1"/>
            <a:extLst>
              <a:ext uri="{FF2B5EF4-FFF2-40B4-BE49-F238E27FC236}">
                <a16:creationId xmlns:a16="http://schemas.microsoft.com/office/drawing/2014/main" id="{A0EC6F95-C298-36F4-BDF0-FD0E0AC332F9}"/>
              </a:ext>
            </a:extLst>
          </p:cNvPr>
          <p:cNvSpPr/>
          <p:nvPr/>
        </p:nvSpPr>
        <p:spPr>
          <a:xfrm>
            <a:off x="8244408" y="22517"/>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Genesi</a:t>
            </a:r>
          </a:p>
        </p:txBody>
      </p:sp>
      <p:sp>
        <p:nvSpPr>
          <p:cNvPr id="13" name="CasellaDiTesto 12"/>
          <p:cNvSpPr txBox="1"/>
          <p:nvPr/>
        </p:nvSpPr>
        <p:spPr>
          <a:xfrm>
            <a:off x="251520" y="1196752"/>
            <a:ext cx="8640960" cy="3139321"/>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Bere’</a:t>
            </a:r>
            <a:r>
              <a:rPr lang="it-IT" b="1" dirty="0" err="1">
                <a:solidFill>
                  <a:srgbClr val="FF0000"/>
                </a:solidFill>
              </a:rPr>
              <a:t>shit</a:t>
            </a:r>
            <a:r>
              <a:rPr lang="it-IT" dirty="0"/>
              <a:t> (in principio) il termine che gli ebrei danno al primo libro della Bibbia, e che noi chiamiamo Genesi, avrà la sua riedizione definitiva nell’ “In principio era il verbo” del vangelo di Giovanni (</a:t>
            </a:r>
            <a:r>
              <a:rPr lang="it-IT" dirty="0" err="1"/>
              <a:t>Gv</a:t>
            </a:r>
            <a:r>
              <a:rPr lang="it-IT" dirty="0"/>
              <a:t>. 1,1).</a:t>
            </a:r>
          </a:p>
          <a:p>
            <a:pPr marL="90488" indent="-90488" algn="just">
              <a:buFontTx/>
              <a:buChar char="-"/>
            </a:pPr>
            <a:r>
              <a:rPr lang="it-IT" b="1" dirty="0">
                <a:solidFill>
                  <a:srgbClr val="FF0000"/>
                </a:solidFill>
              </a:rPr>
              <a:t>La Genesi ha due sezioni</a:t>
            </a:r>
            <a:r>
              <a:rPr lang="it-IT" dirty="0"/>
              <a:t>. Nella prima (cap. 1-11) sono protagonisti Adamo e l’uomo, quello di tutti i tempi e di tutte le regioni della terra.</a:t>
            </a:r>
          </a:p>
          <a:p>
            <a:pPr marL="90488" indent="-90488" algn="just">
              <a:buFontTx/>
              <a:buChar char="-"/>
            </a:pPr>
            <a:r>
              <a:rPr lang="it-IT" b="1" dirty="0">
                <a:solidFill>
                  <a:srgbClr val="FF0000"/>
                </a:solidFill>
              </a:rPr>
              <a:t>Dopo il duplice racconto della creazione </a:t>
            </a:r>
            <a:r>
              <a:rPr lang="it-IT" dirty="0"/>
              <a:t>(cap. 1-2), le narrazioni sono impostate sullo schema delitto-castigo: Adamo ed Eva (c. 3), Caino (c. 4), diluvio (cc. 6-8), i figli di Noè (c. 9, 20-27), La torre di Babele (c. 11).</a:t>
            </a:r>
          </a:p>
          <a:p>
            <a:pPr marL="90488" indent="-90488" algn="just">
              <a:buFontTx/>
              <a:buChar char="-"/>
            </a:pPr>
            <a:r>
              <a:rPr lang="it-IT" b="1" dirty="0">
                <a:solidFill>
                  <a:srgbClr val="FF0000"/>
                </a:solidFill>
              </a:rPr>
              <a:t>La seconda sezione </a:t>
            </a:r>
            <a:r>
              <a:rPr lang="it-IT" dirty="0"/>
              <a:t>(cc. 12-50) ha per soggetto Abramo (sc. XIX a.C.) e la sua discendenza. La scelta da parte di Dio di quest’uomo e la sua risposta di fede sono la radice di cui si è sviluppato Israele.</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C:\Users\Master\Desktop\images.jpg"/>
          <p:cNvPicPr>
            <a:picLocks noChangeAspect="1" noChangeArrowheads="1"/>
          </p:cNvPicPr>
          <p:nvPr/>
        </p:nvPicPr>
        <p:blipFill>
          <a:blip r:embed="rId3" cstate="print"/>
          <a:srcRect/>
          <a:stretch>
            <a:fillRect/>
          </a:stretch>
        </p:blipFill>
        <p:spPr bwMode="auto">
          <a:xfrm>
            <a:off x="3275856" y="4509120"/>
            <a:ext cx="2133600" cy="2143125"/>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Esodo</a:t>
            </a:r>
          </a:p>
        </p:txBody>
      </p:sp>
      <p:sp>
        <p:nvSpPr>
          <p:cNvPr id="13" name="CasellaDiTesto 12"/>
          <p:cNvSpPr txBox="1"/>
          <p:nvPr/>
        </p:nvSpPr>
        <p:spPr>
          <a:xfrm>
            <a:off x="251520" y="1196752"/>
            <a:ext cx="8640960" cy="286232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libro narra del grande evento di liberazione dalla schiavitù dell’Egitto </a:t>
            </a:r>
            <a:r>
              <a:rPr lang="it-IT" dirty="0"/>
              <a:t>(probabilmente nel XIII sec. a.C.) sotto </a:t>
            </a:r>
            <a:r>
              <a:rPr lang="it-IT" dirty="0" err="1"/>
              <a:t>Ramses</a:t>
            </a:r>
            <a:r>
              <a:rPr lang="it-IT" dirty="0"/>
              <a:t> II, il faraone dell’oppressione e </a:t>
            </a:r>
            <a:r>
              <a:rPr lang="it-IT" dirty="0" err="1"/>
              <a:t>Memephtah</a:t>
            </a:r>
            <a:r>
              <a:rPr lang="it-IT" dirty="0"/>
              <a:t>, il faraone della fuga.</a:t>
            </a:r>
          </a:p>
          <a:p>
            <a:pPr marL="90488" indent="-90488" algn="just">
              <a:buFontTx/>
              <a:buChar char="-"/>
            </a:pPr>
            <a:r>
              <a:rPr lang="it-IT" b="1" dirty="0">
                <a:solidFill>
                  <a:srgbClr val="FF0000"/>
                </a:solidFill>
              </a:rPr>
              <a:t>Questa vicenda storica</a:t>
            </a:r>
            <a:r>
              <a:rPr lang="it-IT" dirty="0"/>
              <a:t>, avvenuta grazie all’intervento del Dio dei Padri d’Israele, determina l’esistenza e la coscienza storica di popolo unito e libero.</a:t>
            </a:r>
          </a:p>
          <a:p>
            <a:pPr marL="90488" indent="-90488" algn="just">
              <a:buFontTx/>
              <a:buChar char="-"/>
            </a:pPr>
            <a:r>
              <a:rPr lang="it-IT" b="1" dirty="0">
                <a:solidFill>
                  <a:srgbClr val="FF0000"/>
                </a:solidFill>
              </a:rPr>
              <a:t>L’altro grande evento</a:t>
            </a:r>
            <a:r>
              <a:rPr lang="it-IT" dirty="0"/>
              <a:t>, dopo la liberazione e la marcia nel deserto, sarà l’alleanza tra Dio e il suo popolo stipulata al Sinai “Io sono il vostro Dio e voi siete il mio popolo (Es. 6,7). </a:t>
            </a:r>
          </a:p>
          <a:p>
            <a:pPr marL="90488" indent="-90488" algn="just">
              <a:buFontTx/>
              <a:buChar char="-"/>
            </a:pPr>
            <a:r>
              <a:rPr lang="it-IT" b="1" dirty="0">
                <a:solidFill>
                  <a:srgbClr val="FF0000"/>
                </a:solidFill>
              </a:rPr>
              <a:t>Al dono della libertà</a:t>
            </a:r>
            <a:r>
              <a:rPr lang="it-IT" dirty="0"/>
              <a:t>, offerto e tutelato da Dio, si associa l’impegno-risposta d’Israele espresso attraverso il decalogo (c. 20) e i vari codici (cc. 21-23; 25-31; 35-40).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C:\Users\Master\Desktop\oo.jpg"/>
          <p:cNvPicPr>
            <a:picLocks noChangeAspect="1" noChangeArrowheads="1"/>
          </p:cNvPicPr>
          <p:nvPr/>
        </p:nvPicPr>
        <p:blipFill>
          <a:blip r:embed="rId3" cstate="print"/>
          <a:srcRect/>
          <a:stretch>
            <a:fillRect/>
          </a:stretch>
        </p:blipFill>
        <p:spPr bwMode="auto">
          <a:xfrm>
            <a:off x="755576" y="4221088"/>
            <a:ext cx="3024336" cy="2421879"/>
          </a:xfrm>
          <a:prstGeom prst="rect">
            <a:avLst/>
          </a:prstGeom>
          <a:noFill/>
          <a:ln w="25400">
            <a:solidFill>
              <a:schemeClr val="accent1"/>
            </a:solidFill>
          </a:ln>
        </p:spPr>
      </p:pic>
      <p:pic>
        <p:nvPicPr>
          <p:cNvPr id="3075" name="Picture 3" descr="C:\Users\Master\Desktop\nn.jpg"/>
          <p:cNvPicPr>
            <a:picLocks noChangeAspect="1" noChangeArrowheads="1"/>
          </p:cNvPicPr>
          <p:nvPr/>
        </p:nvPicPr>
        <p:blipFill>
          <a:blip r:embed="rId4" cstate="print"/>
          <a:srcRect/>
          <a:stretch>
            <a:fillRect/>
          </a:stretch>
        </p:blipFill>
        <p:spPr bwMode="auto">
          <a:xfrm>
            <a:off x="4173186" y="4221088"/>
            <a:ext cx="4204160" cy="237626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heel(1)">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Levitico</a:t>
            </a:r>
          </a:p>
        </p:txBody>
      </p:sp>
      <p:sp>
        <p:nvSpPr>
          <p:cNvPr id="13" name="CasellaDiTesto 12"/>
          <p:cNvSpPr txBox="1"/>
          <p:nvPr/>
        </p:nvSpPr>
        <p:spPr>
          <a:xfrm>
            <a:off x="251520" y="1196752"/>
            <a:ext cx="8640960" cy="3416320"/>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E’ il libro dei leviti, cioè dei sacerdoti</a:t>
            </a:r>
            <a:r>
              <a:rPr lang="it-IT" dirty="0"/>
              <a:t>, e si articola in quattro sezioni.</a:t>
            </a:r>
          </a:p>
          <a:p>
            <a:pPr marL="90488" indent="-90488" algn="just">
              <a:buFontTx/>
              <a:buChar char="-"/>
            </a:pPr>
            <a:r>
              <a:rPr lang="it-IT" b="1" dirty="0">
                <a:solidFill>
                  <a:srgbClr val="FF0000"/>
                </a:solidFill>
              </a:rPr>
              <a:t>La legge dei sacrifici </a:t>
            </a:r>
            <a:r>
              <a:rPr lang="it-IT" dirty="0"/>
              <a:t>(cc. 1-7). Una vasta gamma di riti sacrificali e un ritratto del sacerdote.</a:t>
            </a:r>
          </a:p>
          <a:p>
            <a:pPr marL="90488" indent="-90488" algn="just">
              <a:buFontTx/>
              <a:buChar char="-"/>
            </a:pPr>
            <a:r>
              <a:rPr lang="it-IT" b="1" dirty="0">
                <a:solidFill>
                  <a:srgbClr val="FF0000"/>
                </a:solidFill>
              </a:rPr>
              <a:t>La legge dei sacerdoti </a:t>
            </a:r>
            <a:r>
              <a:rPr lang="it-IT" dirty="0"/>
              <a:t>(cc. 8-10). La consacrazione e l’investitura del sacerdote e la funzione sacrificale nella celebrazione della liturgia.</a:t>
            </a:r>
          </a:p>
          <a:p>
            <a:pPr marL="90488" indent="-90488" algn="just">
              <a:buFontTx/>
              <a:buChar char="-"/>
            </a:pPr>
            <a:r>
              <a:rPr lang="it-IT" b="1" dirty="0">
                <a:solidFill>
                  <a:srgbClr val="FF0000"/>
                </a:solidFill>
              </a:rPr>
              <a:t>La legge di purità </a:t>
            </a:r>
            <a:r>
              <a:rPr lang="it-IT" dirty="0"/>
              <a:t>(cc. 11-16). Grandioso affresco della purità richiesta a chi vive in una comunità consacrata come Israele . La sezione è conclusa dalla presentazione della celebre solennità del Kippur, giorno dell’espiazione e del perdono.</a:t>
            </a:r>
          </a:p>
          <a:p>
            <a:pPr marL="90488" indent="-90488" algn="just">
              <a:buFontTx/>
              <a:buChar char="-"/>
            </a:pPr>
            <a:r>
              <a:rPr lang="it-IT" b="1" dirty="0">
                <a:solidFill>
                  <a:srgbClr val="FF0000"/>
                </a:solidFill>
              </a:rPr>
              <a:t>La legge di santità </a:t>
            </a:r>
            <a:r>
              <a:rPr lang="it-IT" dirty="0"/>
              <a:t>(cc. 17-26). La santità (</a:t>
            </a:r>
            <a:r>
              <a:rPr lang="it-IT" dirty="0" err="1"/>
              <a:t>qadosh</a:t>
            </a:r>
            <a:r>
              <a:rPr lang="it-IT" dirty="0"/>
              <a:t>) indica innanzitutto separazione, è attributo primario di Dio, ma deve essere acquisita e vissuta anche dal popolo da lui eletto. Si affrontano tre tipi di santità: sociale (cc. 18-20); culturale (cc. 21-22) e temporale (cc. 23-25). </a:t>
            </a:r>
          </a:p>
        </p:txBody>
      </p:sp>
      <p:sp>
        <p:nvSpPr>
          <p:cNvPr id="10" name="Ritorno 9">
            <a:hlinkClick r:id="rId2" action="ppaction://hlinksldjump" highlightClick="1"/>
          </p:cNvPr>
          <p:cNvSpPr/>
          <p:nvPr/>
        </p:nvSpPr>
        <p:spPr>
          <a:xfrm>
            <a:off x="0" y="-27384"/>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C:\Users\Master\Desktop\images.jpg"/>
          <p:cNvPicPr>
            <a:picLocks noChangeAspect="1" noChangeArrowheads="1"/>
          </p:cNvPicPr>
          <p:nvPr/>
        </p:nvPicPr>
        <p:blipFill>
          <a:blip r:embed="rId3" cstate="print"/>
          <a:srcRect/>
          <a:stretch>
            <a:fillRect/>
          </a:stretch>
        </p:blipFill>
        <p:spPr bwMode="auto">
          <a:xfrm>
            <a:off x="2915816" y="4725144"/>
            <a:ext cx="2944001" cy="1959099"/>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Numeri</a:t>
            </a:r>
          </a:p>
        </p:txBody>
      </p:sp>
      <p:sp>
        <p:nvSpPr>
          <p:cNvPr id="13" name="CasellaDiTesto 12"/>
          <p:cNvSpPr txBox="1"/>
          <p:nvPr/>
        </p:nvSpPr>
        <p:spPr>
          <a:xfrm>
            <a:off x="251520" y="1196752"/>
            <a:ext cx="8640960" cy="3139321"/>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termine numeri è determinato dal censimento delle tribù </a:t>
            </a:r>
            <a:r>
              <a:rPr lang="it-IT" dirty="0"/>
              <a:t>accampate ai piedi del Sinai. Il Sinai è quasi il grande sfondo costante nei primi 10 capitoli ed è lo spartiacque tra due grandi versanti dell’itinerario verso la terra promessa: dalla schiavitù all’intimità con Dio sul monte Sinai; dal Sinai alla terra promessa.</a:t>
            </a:r>
          </a:p>
          <a:p>
            <a:pPr marL="90488" indent="-90488" algn="just">
              <a:buFontTx/>
              <a:buChar char="-"/>
            </a:pPr>
            <a:r>
              <a:rPr lang="it-IT" b="1" dirty="0">
                <a:solidFill>
                  <a:srgbClr val="FF0000"/>
                </a:solidFill>
              </a:rPr>
              <a:t>I (cc. 1-10) rappresentano la vigilia della partenza </a:t>
            </a:r>
            <a:r>
              <a:rPr lang="it-IT" dirty="0"/>
              <a:t>per la seconda tappa che dal Sinai conducono alle rive del Giordano. </a:t>
            </a:r>
          </a:p>
          <a:p>
            <a:pPr marL="90488" indent="-90488" algn="just">
              <a:buFontTx/>
              <a:buChar char="-"/>
            </a:pPr>
            <a:r>
              <a:rPr lang="it-IT" b="1" dirty="0">
                <a:solidFill>
                  <a:srgbClr val="FF0000"/>
                </a:solidFill>
              </a:rPr>
              <a:t>Dopo aver celebrato la Pasqua nel deserto</a:t>
            </a:r>
            <a:r>
              <a:rPr lang="it-IT" dirty="0"/>
              <a:t>, nelle steppe di </a:t>
            </a:r>
            <a:r>
              <a:rPr lang="it-IT" dirty="0" err="1"/>
              <a:t>Moab</a:t>
            </a:r>
            <a:r>
              <a:rPr lang="it-IT" dirty="0"/>
              <a:t> si ambienta l’ultimo grande quadro del libro. Si incontrano gli ultimi ostacoli interiori dovuti alle tentazioni dei culti della fertilità proposti dai </a:t>
            </a:r>
            <a:r>
              <a:rPr lang="it-IT" dirty="0" err="1"/>
              <a:t>Madianiti</a:t>
            </a:r>
            <a:r>
              <a:rPr lang="it-IT" dirty="0"/>
              <a:t> (c. 31); la narrazione di </a:t>
            </a:r>
            <a:r>
              <a:rPr lang="it-IT" dirty="0" err="1"/>
              <a:t>Balaam</a:t>
            </a:r>
            <a:r>
              <a:rPr lang="it-IT" dirty="0"/>
              <a:t> (cc. 22-24); il quadro legislativo della futura nazione ebraica che si stanzierà sulla terra promessa (cc. 26; 30; 32-36).</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2" name="Picture 2" descr="C:\Users\Master\Desktop\ll.jpg"/>
          <p:cNvPicPr>
            <a:picLocks noChangeAspect="1" noChangeArrowheads="1"/>
          </p:cNvPicPr>
          <p:nvPr/>
        </p:nvPicPr>
        <p:blipFill>
          <a:blip r:embed="rId3" cstate="print"/>
          <a:srcRect/>
          <a:stretch>
            <a:fillRect/>
          </a:stretch>
        </p:blipFill>
        <p:spPr bwMode="auto">
          <a:xfrm>
            <a:off x="3131840" y="4509120"/>
            <a:ext cx="2847792" cy="2160239"/>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36</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Deuteronomio</a:t>
            </a:r>
          </a:p>
        </p:txBody>
      </p:sp>
      <p:sp>
        <p:nvSpPr>
          <p:cNvPr id="13" name="CasellaDiTesto 12"/>
          <p:cNvSpPr txBox="1"/>
          <p:nvPr/>
        </p:nvSpPr>
        <p:spPr>
          <a:xfrm>
            <a:off x="251520" y="1196752"/>
            <a:ext cx="8640960" cy="286232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titolo Deuteronomio significa “Seconda legge”. </a:t>
            </a:r>
            <a:r>
              <a:rPr lang="it-IT" dirty="0"/>
              <a:t>In esso si trova una collezione di omelie centrate sull’amore per la legge divina, sulla passione per la scelta religiosa e sul ringraziamento per il dono della terra promessa, la patria della libertà.</a:t>
            </a:r>
          </a:p>
          <a:p>
            <a:pPr marL="90488" indent="-90488" algn="just">
              <a:buFontTx/>
              <a:buChar char="-"/>
            </a:pPr>
            <a:r>
              <a:rPr lang="it-IT" b="1" dirty="0">
                <a:solidFill>
                  <a:srgbClr val="FF0000"/>
                </a:solidFill>
              </a:rPr>
              <a:t>Un prologo storico rievoca teologicamente i benefici passati offerti dal Signore al suo fedele </a:t>
            </a:r>
            <a:r>
              <a:rPr lang="it-IT" dirty="0"/>
              <a:t>(cc. 1-11). Segue il codice dei doveri del suddito per ottenere la continua protezione del Signore (cc. 12-26. Infine, le benedizioni e le maledizioni</a:t>
            </a:r>
            <a:r>
              <a:rPr lang="it-IT" dirty="0">
                <a:solidFill>
                  <a:srgbClr val="FF0000"/>
                </a:solidFill>
              </a:rPr>
              <a:t> </a:t>
            </a:r>
            <a:r>
              <a:rPr lang="it-IT" dirty="0"/>
              <a:t>in caso di fedeltà o infedeltà, sigillano il patto (cc. 27-30).</a:t>
            </a:r>
          </a:p>
          <a:p>
            <a:pPr marL="90488" indent="-90488" algn="just">
              <a:buFontTx/>
              <a:buChar char="-"/>
            </a:pPr>
            <a:r>
              <a:rPr lang="it-IT" b="1" dirty="0">
                <a:solidFill>
                  <a:srgbClr val="FF0000"/>
                </a:solidFill>
              </a:rPr>
              <a:t>Un’appendice narrativa comprende la nomina di Giosuè alla guida di Israele</a:t>
            </a:r>
            <a:r>
              <a:rPr lang="it-IT" dirty="0"/>
              <a:t>, un cantico di Mosè e la sua benedizione alle 12 tribù, e infine, la scomparsa di Mosè (cc. 31-34).</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descr="C:\Users\Master\Desktop\jj.jpg"/>
          <p:cNvPicPr>
            <a:picLocks noChangeAspect="1" noChangeArrowheads="1"/>
          </p:cNvPicPr>
          <p:nvPr/>
        </p:nvPicPr>
        <p:blipFill>
          <a:blip r:embed="rId3" cstate="print"/>
          <a:srcRect/>
          <a:stretch>
            <a:fillRect/>
          </a:stretch>
        </p:blipFill>
        <p:spPr bwMode="auto">
          <a:xfrm>
            <a:off x="2195736" y="4221088"/>
            <a:ext cx="4835337" cy="244827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Giosuè</a:t>
            </a:r>
          </a:p>
        </p:txBody>
      </p:sp>
      <p:sp>
        <p:nvSpPr>
          <p:cNvPr id="13" name="CasellaDiTesto 12"/>
          <p:cNvSpPr txBox="1"/>
          <p:nvPr/>
        </p:nvSpPr>
        <p:spPr>
          <a:xfrm>
            <a:off x="251520" y="1196752"/>
            <a:ext cx="8640960" cy="3693319"/>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r>
              <a:rPr lang="it-IT" b="1" dirty="0">
                <a:solidFill>
                  <a:srgbClr val="FF0000"/>
                </a:solidFill>
              </a:rPr>
              <a:t>- Giosuè, che significa “</a:t>
            </a:r>
            <a:r>
              <a:rPr lang="it-IT" b="1" dirty="0" err="1">
                <a:solidFill>
                  <a:srgbClr val="FF0000"/>
                </a:solidFill>
              </a:rPr>
              <a:t>Jhwh</a:t>
            </a:r>
            <a:r>
              <a:rPr lang="it-IT" b="1" dirty="0">
                <a:solidFill>
                  <a:srgbClr val="FF0000"/>
                </a:solidFill>
              </a:rPr>
              <a:t> salva” è collaboratore di Mosè </a:t>
            </a:r>
            <a:r>
              <a:rPr lang="it-IT" dirty="0"/>
              <a:t>e accompagna il grande legislatore d’Israele al monte Sinai. Fu da Mosè designato come suo successore (</a:t>
            </a:r>
            <a:r>
              <a:rPr lang="it-IT" dirty="0" err="1"/>
              <a:t>Nm</a:t>
            </a:r>
            <a:r>
              <a:rPr lang="it-IT" dirty="0"/>
              <a:t>. 27, 15-23). Dopo la morte di Mosè, Giosuè si trovò alla testa di Israele in procinto di entrare nella terra promessa. Il libro di divide in tre parti.</a:t>
            </a:r>
          </a:p>
          <a:p>
            <a:pPr marL="90488" indent="-90488" algn="just">
              <a:buFontTx/>
              <a:buChar char="-"/>
            </a:pPr>
            <a:r>
              <a:rPr lang="it-IT" b="1" dirty="0">
                <a:solidFill>
                  <a:srgbClr val="FF0000"/>
                </a:solidFill>
              </a:rPr>
              <a:t>La prima parte (cc. 1-12) narra l’entrata degli israeliti in </a:t>
            </a:r>
            <a:r>
              <a:rPr lang="it-IT" b="1" dirty="0" err="1">
                <a:solidFill>
                  <a:srgbClr val="FF0000"/>
                </a:solidFill>
              </a:rPr>
              <a:t>Canaan</a:t>
            </a:r>
            <a:r>
              <a:rPr lang="it-IT" b="1" dirty="0">
                <a:solidFill>
                  <a:srgbClr val="FF0000"/>
                </a:solidFill>
              </a:rPr>
              <a:t>  </a:t>
            </a:r>
            <a:r>
              <a:rPr lang="it-IT" dirty="0"/>
              <a:t>e le loro prime conquiste: la Palestina centrale, la presa di Gerico, di Al e la battaglia di </a:t>
            </a:r>
            <a:r>
              <a:rPr lang="it-IT" dirty="0" err="1"/>
              <a:t>Gabaon</a:t>
            </a:r>
            <a:r>
              <a:rPr lang="it-IT" dirty="0"/>
              <a:t>.</a:t>
            </a:r>
          </a:p>
          <a:p>
            <a:pPr marL="90488" indent="-90488" algn="just">
              <a:buFontTx/>
              <a:buChar char="-"/>
            </a:pPr>
            <a:r>
              <a:rPr lang="it-IT" b="1" dirty="0">
                <a:solidFill>
                  <a:srgbClr val="FF0000"/>
                </a:solidFill>
              </a:rPr>
              <a:t>La seconda parte (cc. 13-21) contiene la ripartizione territoriale di </a:t>
            </a:r>
            <a:r>
              <a:rPr lang="it-IT" b="1" dirty="0" err="1">
                <a:solidFill>
                  <a:srgbClr val="FF0000"/>
                </a:solidFill>
              </a:rPr>
              <a:t>Canaan</a:t>
            </a:r>
            <a:r>
              <a:rPr lang="it-IT" b="1" dirty="0">
                <a:solidFill>
                  <a:srgbClr val="FF0000"/>
                </a:solidFill>
              </a:rPr>
              <a:t> tra le 12 tribù d’Israele </a:t>
            </a:r>
            <a:r>
              <a:rPr lang="it-IT" dirty="0"/>
              <a:t>con la descrizione dei limiti geografici, una lista di città rifugio e di città </a:t>
            </a:r>
            <a:r>
              <a:rPr lang="it-IT" dirty="0" err="1"/>
              <a:t>levitiche</a:t>
            </a:r>
            <a:r>
              <a:rPr lang="it-IT" dirty="0"/>
              <a:t>.</a:t>
            </a:r>
          </a:p>
          <a:p>
            <a:pPr marL="90488" indent="-90488" algn="just">
              <a:buFontTx/>
              <a:buChar char="-"/>
            </a:pPr>
            <a:r>
              <a:rPr lang="it-IT" b="1" dirty="0">
                <a:solidFill>
                  <a:srgbClr val="FF0000"/>
                </a:solidFill>
              </a:rPr>
              <a:t>La terza parte </a:t>
            </a:r>
            <a:r>
              <a:rPr lang="it-IT" dirty="0"/>
              <a:t>(cc. 22-24), che serve da epilogo, </a:t>
            </a:r>
            <a:r>
              <a:rPr lang="it-IT" b="1" dirty="0">
                <a:solidFill>
                  <a:srgbClr val="FF0000"/>
                </a:solidFill>
              </a:rPr>
              <a:t>narra la partenza delle tribù </a:t>
            </a:r>
            <a:r>
              <a:rPr lang="it-IT" b="1" dirty="0" err="1">
                <a:solidFill>
                  <a:srgbClr val="FF0000"/>
                </a:solidFill>
              </a:rPr>
              <a:t>transgiordaniche</a:t>
            </a:r>
            <a:r>
              <a:rPr lang="it-IT" b="1" dirty="0">
                <a:solidFill>
                  <a:srgbClr val="FF0000"/>
                </a:solidFill>
              </a:rPr>
              <a:t>, riporta l’ultimo discorso di Giosuè  e descrive la grande assemblea di </a:t>
            </a:r>
            <a:r>
              <a:rPr lang="it-IT" b="1" dirty="0" err="1">
                <a:solidFill>
                  <a:srgbClr val="FF0000"/>
                </a:solidFill>
              </a:rPr>
              <a:t>Sichem</a:t>
            </a:r>
            <a:r>
              <a:rPr lang="it-IT" b="1" dirty="0">
                <a:solidFill>
                  <a:srgbClr val="FF0000"/>
                </a:solidFill>
              </a:rPr>
              <a:t>,</a:t>
            </a:r>
            <a:r>
              <a:rPr lang="it-IT" dirty="0"/>
              <a:t> durante  la quale le tribù strinsero tra loro un patto religioso rinnovando l’alleanza col Dio dei padri.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170" name="Picture 2" descr="C:\Users\Master\Desktop\jj.jpg"/>
          <p:cNvPicPr>
            <a:picLocks noChangeAspect="1" noChangeArrowheads="1"/>
          </p:cNvPicPr>
          <p:nvPr/>
        </p:nvPicPr>
        <p:blipFill>
          <a:blip r:embed="rId3" cstate="print"/>
          <a:srcRect t="20252" b="10021"/>
          <a:stretch>
            <a:fillRect/>
          </a:stretch>
        </p:blipFill>
        <p:spPr bwMode="auto">
          <a:xfrm>
            <a:off x="2915816" y="5013176"/>
            <a:ext cx="2880320" cy="1688667"/>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38</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Giudici</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libro prende il nome dai protagonisti, chiamati Giudici</a:t>
            </a:r>
            <a:r>
              <a:rPr lang="it-IT" dirty="0"/>
              <a:t>, le cui vicende coprono circa due secoli (XII-X sec. a.C.), tra la morte di Giosuè e l’instaurarsi della monarchia. </a:t>
            </a:r>
          </a:p>
          <a:p>
            <a:pPr marL="90488" indent="-90488" algn="just">
              <a:buFontTx/>
              <a:buChar char="-"/>
            </a:pPr>
            <a:r>
              <a:rPr lang="it-IT" dirty="0"/>
              <a:t> </a:t>
            </a:r>
            <a:r>
              <a:rPr lang="it-IT" b="1" dirty="0">
                <a:solidFill>
                  <a:srgbClr val="FF0000"/>
                </a:solidFill>
              </a:rPr>
              <a:t>I Giudici sono capi militari e civili </a:t>
            </a:r>
            <a:r>
              <a:rPr lang="it-IT" dirty="0"/>
              <a:t>che Dio suscita in determinate occasioni al fine di liberare una o più tribù israelitiche dall’oppressione dei popoli vicini. Il libro è diviso in tre parti.</a:t>
            </a:r>
          </a:p>
          <a:p>
            <a:pPr marL="90488" indent="-90488" algn="just">
              <a:buFontTx/>
              <a:buChar char="-"/>
            </a:pPr>
            <a:r>
              <a:rPr lang="it-IT" b="1" dirty="0">
                <a:solidFill>
                  <a:srgbClr val="FF0000"/>
                </a:solidFill>
              </a:rPr>
              <a:t> La prima parte è un’introduzione storica </a:t>
            </a:r>
            <a:r>
              <a:rPr lang="it-IT" dirty="0"/>
              <a:t>(1, 1-2, 5), tratta dell’occupazione lenta, parziale, difficile e disordinata della terra promessa da parte delle varie tribù, dovute all’infedeltà di Israele verso Dio (2,6 – 3,5).</a:t>
            </a:r>
          </a:p>
          <a:p>
            <a:pPr marL="90488" indent="-90488" algn="just">
              <a:buFontTx/>
              <a:buChar char="-"/>
            </a:pPr>
            <a:r>
              <a:rPr lang="it-IT" b="1" dirty="0"/>
              <a:t> </a:t>
            </a:r>
            <a:r>
              <a:rPr lang="it-IT" b="1" dirty="0">
                <a:solidFill>
                  <a:srgbClr val="FF0000"/>
                </a:solidFill>
              </a:rPr>
              <a:t>La seconda parte </a:t>
            </a:r>
            <a:r>
              <a:rPr lang="it-IT" dirty="0"/>
              <a:t>(cc. 13-21) </a:t>
            </a:r>
            <a:r>
              <a:rPr lang="it-IT" b="1" dirty="0">
                <a:solidFill>
                  <a:srgbClr val="FF0000"/>
                </a:solidFill>
              </a:rPr>
              <a:t>è costituita da vicende che riguardano i singoli giudici </a:t>
            </a:r>
            <a:r>
              <a:rPr lang="it-IT" dirty="0"/>
              <a:t>(3,7-16,31). Ampio spazio è dedicato alle gesta di </a:t>
            </a:r>
            <a:r>
              <a:rPr lang="it-IT" dirty="0" err="1"/>
              <a:t>Gedeone</a:t>
            </a:r>
            <a:r>
              <a:rPr lang="it-IT" dirty="0"/>
              <a:t> (6,1-8,35) e di Sansone (13,1-16,30).</a:t>
            </a:r>
          </a:p>
          <a:p>
            <a:pPr marL="90488" indent="-90488" algn="just">
              <a:buFontTx/>
              <a:buChar char="-"/>
            </a:pPr>
            <a:r>
              <a:rPr lang="it-IT" dirty="0"/>
              <a:t> </a:t>
            </a:r>
            <a:r>
              <a:rPr lang="it-IT" b="1" dirty="0">
                <a:solidFill>
                  <a:srgbClr val="FF0000"/>
                </a:solidFill>
              </a:rPr>
              <a:t>La terza parte </a:t>
            </a:r>
            <a:r>
              <a:rPr lang="it-IT" dirty="0"/>
              <a:t>(cc. 17-21) </a:t>
            </a:r>
            <a:r>
              <a:rPr lang="it-IT" b="1" dirty="0">
                <a:solidFill>
                  <a:srgbClr val="FF0000"/>
                </a:solidFill>
              </a:rPr>
              <a:t>è costituita da due appendici</a:t>
            </a:r>
            <a:r>
              <a:rPr lang="it-IT" dirty="0"/>
              <a:t>: la prima narra le origine del santuario tribale dei Dan (cc.17-18); la seconda tratta della deplorevole condotta dei </a:t>
            </a:r>
            <a:r>
              <a:rPr lang="it-IT" dirty="0" err="1"/>
              <a:t>Beniaminiti</a:t>
            </a:r>
            <a:r>
              <a:rPr lang="it-IT" dirty="0"/>
              <a:t> di </a:t>
            </a:r>
            <a:r>
              <a:rPr lang="it-IT" dirty="0" err="1"/>
              <a:t>Gabaa</a:t>
            </a:r>
            <a:r>
              <a:rPr lang="it-IT" dirty="0"/>
              <a:t> (cc. 19-21). </a:t>
            </a:r>
          </a:p>
          <a:p>
            <a:pPr marL="90488" indent="-90488" algn="just">
              <a:buFontTx/>
              <a:buChar char="-"/>
            </a:pPr>
            <a:r>
              <a:rPr lang="it-IT" b="1" dirty="0">
                <a:solidFill>
                  <a:srgbClr val="FF0000"/>
                </a:solidFill>
              </a:rPr>
              <a:t>Il libro fornisce preziose informazioni su uno dei periodi più oscuri della storia d’Israele. </a:t>
            </a:r>
            <a:r>
              <a:rPr lang="it-IT" dirty="0"/>
              <a:t>I costumi erano grossolani e spesso barbari, come dimostrano vari episodi. In complesso il popolo rimane attaccato al Signore, ma cede alla seduzione dei culti cananei della fertilità e fecondità. Dio punisce l’infedeltà ma non ripudia il suo popolo.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39</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Rut</a:t>
            </a:r>
            <a:endParaRPr lang="it-IT" sz="2800" b="1" dirty="0">
              <a:solidFill>
                <a:srgbClr val="0070C0"/>
              </a:solidFill>
            </a:endParaRPr>
          </a:p>
        </p:txBody>
      </p:sp>
      <p:sp>
        <p:nvSpPr>
          <p:cNvPr id="13" name="CasellaDiTesto 12"/>
          <p:cNvSpPr txBox="1"/>
          <p:nvPr/>
        </p:nvSpPr>
        <p:spPr>
          <a:xfrm>
            <a:off x="251520" y="1196752"/>
            <a:ext cx="8640960" cy="3139321"/>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La protagonista del libro è una donna moabita, antenata di Davide</a:t>
            </a:r>
            <a:r>
              <a:rPr lang="it-IT" dirty="0"/>
              <a:t>. Il racconto si svolge attraverso quattro quadri (cc. 1,6-18; 2,1-17; 3,1-15; 4, 1-12), preceduti da un’introduzione (1,1-5), seguiti da una conclusione (4, 13-17), con tre brani intermedi (1,19-22; 2,18-23; 3, 16-18).</a:t>
            </a:r>
          </a:p>
          <a:p>
            <a:pPr marL="90488" indent="-90488" algn="just">
              <a:buFontTx/>
              <a:buChar char="-"/>
            </a:pPr>
            <a:r>
              <a:rPr lang="it-IT" b="1" dirty="0">
                <a:solidFill>
                  <a:srgbClr val="FF0000"/>
                </a:solidFill>
              </a:rPr>
              <a:t>Nel  libro vengono messe in rilievo le virtù più elevate della famiglia israelitica</a:t>
            </a:r>
            <a:r>
              <a:rPr lang="it-IT" dirty="0"/>
              <a:t>: la devozione verso i genitori, la pietà verso i parenti, l’amore e la dolcezza nei rapporti familiari.</a:t>
            </a:r>
          </a:p>
          <a:p>
            <a:pPr marL="90488" indent="-90488" algn="just">
              <a:buFontTx/>
              <a:buChar char="-"/>
            </a:pPr>
            <a:r>
              <a:rPr lang="it-IT" b="1" dirty="0">
                <a:solidFill>
                  <a:srgbClr val="FF0000"/>
                </a:solidFill>
              </a:rPr>
              <a:t>La provvidenza divina permette i fatti dolorosi della vita per il bene degli uomini</a:t>
            </a:r>
            <a:r>
              <a:rPr lang="it-IT" dirty="0"/>
              <a:t>: la straniera </a:t>
            </a:r>
            <a:r>
              <a:rPr lang="it-IT" dirty="0" err="1"/>
              <a:t>Rut</a:t>
            </a:r>
            <a:r>
              <a:rPr lang="it-IT" dirty="0"/>
              <a:t> diventa progenitrice di Davide e dello stesso Messia.</a:t>
            </a:r>
          </a:p>
          <a:p>
            <a:pPr marL="90488" indent="-90488" algn="just">
              <a:buFontTx/>
              <a:buChar char="-"/>
            </a:pPr>
            <a:r>
              <a:rPr lang="it-IT" b="1" dirty="0">
                <a:solidFill>
                  <a:srgbClr val="FF0000"/>
                </a:solidFill>
              </a:rPr>
              <a:t>Il Dio d’Israele accetta l’omaggio degli stranieri</a:t>
            </a:r>
            <a:r>
              <a:rPr lang="it-IT" dirty="0"/>
              <a:t>, i matrimoni tra ebrei e stranieri sono legittimi e benedetti da Dio.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194" name="Picture 2" descr="C:\Users\Master\Desktop\jj.jpg"/>
          <p:cNvPicPr>
            <a:picLocks noChangeAspect="1" noChangeArrowheads="1"/>
          </p:cNvPicPr>
          <p:nvPr/>
        </p:nvPicPr>
        <p:blipFill>
          <a:blip r:embed="rId3" cstate="print"/>
          <a:srcRect/>
          <a:stretch>
            <a:fillRect/>
          </a:stretch>
        </p:blipFill>
        <p:spPr bwMode="auto">
          <a:xfrm>
            <a:off x="2843808" y="4437112"/>
            <a:ext cx="3675517" cy="220531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23B04DE6-6DC8-46A7-A14C-E1873AC2775A}"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a:t>
            </a:fld>
            <a:endParaRPr lang="it-IT"/>
          </a:p>
        </p:txBody>
      </p:sp>
      <p:sp>
        <p:nvSpPr>
          <p:cNvPr id="9" name="CasellaDiTesto 8"/>
          <p:cNvSpPr txBox="1"/>
          <p:nvPr/>
        </p:nvSpPr>
        <p:spPr>
          <a:xfrm>
            <a:off x="352232" y="699852"/>
            <a:ext cx="8496944" cy="523220"/>
          </a:xfrm>
          <a:prstGeom prst="rect">
            <a:avLst/>
          </a:prstGeom>
          <a:noFill/>
        </p:spPr>
        <p:txBody>
          <a:bodyPr wrap="square" rtlCol="0">
            <a:spAutoFit/>
          </a:bodyPr>
          <a:lstStyle/>
          <a:p>
            <a:pPr algn="ctr"/>
            <a:r>
              <a:rPr lang="it-IT" sz="2800" b="1" dirty="0">
                <a:solidFill>
                  <a:schemeClr val="accent2">
                    <a:lumMod val="75000"/>
                  </a:schemeClr>
                </a:solidFill>
              </a:rPr>
              <a:t>I. I primi eventi della Storia della Salvezza</a:t>
            </a:r>
          </a:p>
        </p:txBody>
      </p:sp>
      <p:sp>
        <p:nvSpPr>
          <p:cNvPr id="21" name="Rettangolo 20"/>
          <p:cNvSpPr/>
          <p:nvPr/>
        </p:nvSpPr>
        <p:spPr>
          <a:xfrm>
            <a:off x="251520" y="119675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L’armonia delle origini e il dilagare del peccato </a:t>
            </a:r>
          </a:p>
          <a:p>
            <a:pPr algn="ctr"/>
            <a:r>
              <a:rPr lang="it-IT" sz="2400" b="1" dirty="0">
                <a:solidFill>
                  <a:schemeClr val="accent2">
                    <a:lumMod val="75000"/>
                  </a:schemeClr>
                </a:solidFill>
              </a:rPr>
              <a:t>(Gn. 1-9)</a:t>
            </a:r>
          </a:p>
        </p:txBody>
      </p:sp>
      <p:sp>
        <p:nvSpPr>
          <p:cNvPr id="22" name="Rettangolo 21"/>
          <p:cNvSpPr/>
          <p:nvPr/>
        </p:nvSpPr>
        <p:spPr>
          <a:xfrm>
            <a:off x="280224" y="227687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La storia di Abramo, il grande patriarca  e il figlio Isacco </a:t>
            </a:r>
          </a:p>
          <a:p>
            <a:pPr algn="ctr"/>
            <a:r>
              <a:rPr lang="it-IT" sz="2400" b="1" dirty="0">
                <a:solidFill>
                  <a:schemeClr val="accent2">
                    <a:lumMod val="75000"/>
                  </a:schemeClr>
                </a:solidFill>
              </a:rPr>
              <a:t>(Gn. 12-13; 15-24)</a:t>
            </a:r>
          </a:p>
        </p:txBody>
      </p:sp>
      <p:sp>
        <p:nvSpPr>
          <p:cNvPr id="23" name="Rettangolo 22"/>
          <p:cNvSpPr/>
          <p:nvPr/>
        </p:nvSpPr>
        <p:spPr>
          <a:xfrm>
            <a:off x="251520" y="335699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La storia di Giacobbe padre delle 12 tribù d’Israele </a:t>
            </a:r>
          </a:p>
          <a:p>
            <a:pPr algn="ctr"/>
            <a:r>
              <a:rPr lang="it-IT" sz="2400" b="1" dirty="0">
                <a:solidFill>
                  <a:schemeClr val="accent2">
                    <a:lumMod val="75000"/>
                  </a:schemeClr>
                </a:solidFill>
              </a:rPr>
              <a:t>(Gn. 25-36)</a:t>
            </a:r>
          </a:p>
        </p:txBody>
      </p:sp>
      <p:sp>
        <p:nvSpPr>
          <p:cNvPr id="24" name="Rettangolo 23"/>
          <p:cNvSpPr/>
          <p:nvPr/>
        </p:nvSpPr>
        <p:spPr>
          <a:xfrm>
            <a:off x="251520" y="443711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La storia di Giuseppe e l’arrivo di Israele in Egitto </a:t>
            </a:r>
          </a:p>
          <a:p>
            <a:pPr algn="ctr"/>
            <a:r>
              <a:rPr lang="it-IT" sz="2400" b="1" dirty="0">
                <a:solidFill>
                  <a:schemeClr val="accent2">
                    <a:lumMod val="75000"/>
                  </a:schemeClr>
                </a:solidFill>
              </a:rPr>
              <a:t>(Gn. 37-50)</a:t>
            </a:r>
          </a:p>
        </p:txBody>
      </p:sp>
      <p:sp>
        <p:nvSpPr>
          <p:cNvPr id="25" name="Rettangolo 24"/>
          <p:cNvSpPr/>
          <p:nvPr/>
        </p:nvSpPr>
        <p:spPr>
          <a:xfrm>
            <a:off x="251520" y="551723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La liberazione del popolo e il cammino nel deserto </a:t>
            </a:r>
          </a:p>
          <a:p>
            <a:pPr algn="ctr"/>
            <a:r>
              <a:rPr lang="it-IT" sz="2400" b="1" dirty="0">
                <a:solidFill>
                  <a:schemeClr val="accent2">
                    <a:lumMod val="75000"/>
                  </a:schemeClr>
                </a:solidFill>
              </a:rPr>
              <a:t>(Es. 1-20; 32-34. 40; Nm. 9-14; Dt. 31-34) </a:t>
            </a:r>
          </a:p>
        </p:txBody>
      </p:sp>
      <p:sp>
        <p:nvSpPr>
          <p:cNvPr id="2" name="Ritorno 1">
            <a:hlinkClick r:id="rId2" action="ppaction://hlinksldjump" highlightClick="1"/>
            <a:extLst>
              <a:ext uri="{FF2B5EF4-FFF2-40B4-BE49-F238E27FC236}">
                <a16:creationId xmlns:a16="http://schemas.microsoft.com/office/drawing/2014/main" id="{BF049315-DE7C-3C5A-1D52-F08CF4E6899F}"/>
              </a:ext>
            </a:extLst>
          </p:cNvPr>
          <p:cNvSpPr/>
          <p:nvPr/>
        </p:nvSpPr>
        <p:spPr>
          <a:xfrm>
            <a:off x="0" y="5472"/>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9A98351C-4DC2-5682-C252-BB1176704659}"/>
              </a:ext>
            </a:extLst>
          </p:cNvPr>
          <p:cNvSpPr/>
          <p:nvPr/>
        </p:nvSpPr>
        <p:spPr>
          <a:xfrm>
            <a:off x="4407536" y="2028198"/>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84A64A49-3ADE-116C-E586-0859C3BADD55}"/>
              </a:ext>
            </a:extLst>
          </p:cNvPr>
          <p:cNvSpPr/>
          <p:nvPr/>
        </p:nvSpPr>
        <p:spPr>
          <a:xfrm>
            <a:off x="4427984" y="3098475"/>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51BEE136-7DCC-C827-7E7C-791614541F84}"/>
              </a:ext>
            </a:extLst>
          </p:cNvPr>
          <p:cNvSpPr/>
          <p:nvPr/>
        </p:nvSpPr>
        <p:spPr>
          <a:xfrm>
            <a:off x="4456688" y="4191573"/>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4F3A49B1-3A3B-21BF-059E-3E3CF28795C5}"/>
              </a:ext>
            </a:extLst>
          </p:cNvPr>
          <p:cNvSpPr/>
          <p:nvPr/>
        </p:nvSpPr>
        <p:spPr>
          <a:xfrm>
            <a:off x="4423719" y="5273092"/>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4" grpId="0" animBg="1"/>
      <p:bldP spid="5" grpId="0" animBg="1"/>
      <p:bldP spid="6"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1-2 Samuele</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 due libri si dividono in quattro sezioni</a:t>
            </a:r>
            <a:r>
              <a:rPr lang="it-IT" dirty="0"/>
              <a:t>, distribuite secondo le grandi figure delle quali sono narrate le vicende.</a:t>
            </a:r>
          </a:p>
          <a:p>
            <a:pPr marL="90488" indent="-90488" algn="just">
              <a:buFontTx/>
              <a:buChar char="-"/>
            </a:pPr>
            <a:r>
              <a:rPr lang="it-IT" b="1" dirty="0">
                <a:solidFill>
                  <a:srgbClr val="FF0000"/>
                </a:solidFill>
              </a:rPr>
              <a:t>Nella prima parte </a:t>
            </a:r>
            <a:r>
              <a:rPr lang="it-IT" dirty="0"/>
              <a:t>(1Sam. 1-7) </a:t>
            </a:r>
            <a:r>
              <a:rPr lang="it-IT" b="1" dirty="0">
                <a:solidFill>
                  <a:srgbClr val="FF0000"/>
                </a:solidFill>
              </a:rPr>
              <a:t>è descritta la carriera di Samuele</a:t>
            </a:r>
            <a:r>
              <a:rPr lang="it-IT" dirty="0"/>
              <a:t>, dalla nascita alla vocazione profetica, fino al momento in cui diventa salvatore d’Israele.</a:t>
            </a:r>
          </a:p>
          <a:p>
            <a:pPr marL="90488" indent="-90488" algn="just">
              <a:buFontTx/>
              <a:buChar char="-"/>
            </a:pPr>
            <a:r>
              <a:rPr lang="it-IT" b="1" dirty="0">
                <a:solidFill>
                  <a:srgbClr val="FF0000"/>
                </a:solidFill>
              </a:rPr>
              <a:t>La seconda parte </a:t>
            </a:r>
            <a:r>
              <a:rPr lang="it-IT" dirty="0"/>
              <a:t>(1Sam. 8-15) </a:t>
            </a:r>
            <a:r>
              <a:rPr lang="it-IT" b="1" dirty="0">
                <a:solidFill>
                  <a:srgbClr val="FF0000"/>
                </a:solidFill>
              </a:rPr>
              <a:t>narra l’istituzione della monarchia </a:t>
            </a:r>
            <a:r>
              <a:rPr lang="it-IT" dirty="0"/>
              <a:t>e gli inizi del regno di Saul, sul quale si accumulano già ombre sinistre.</a:t>
            </a:r>
          </a:p>
          <a:p>
            <a:pPr marL="90488" indent="-90488" algn="just">
              <a:buFontTx/>
              <a:buChar char="-"/>
            </a:pPr>
            <a:r>
              <a:rPr lang="it-IT" b="1" dirty="0">
                <a:solidFill>
                  <a:srgbClr val="FF0000"/>
                </a:solidFill>
              </a:rPr>
              <a:t>La terza parte </a:t>
            </a:r>
            <a:r>
              <a:rPr lang="it-IT" dirty="0"/>
              <a:t>(1Sam. 12-2Sam. 4) </a:t>
            </a:r>
            <a:r>
              <a:rPr lang="it-IT" b="1" dirty="0">
                <a:solidFill>
                  <a:srgbClr val="FF0000"/>
                </a:solidFill>
              </a:rPr>
              <a:t>illustra la carriera di Davide</a:t>
            </a:r>
            <a:r>
              <a:rPr lang="it-IT" dirty="0"/>
              <a:t>: l’elezione e l’ingresso alla corte di Saul, conflitto tra Saul e Davide; vita clandestina di costui fino al momento in cui viene proclamato re su tutto Israele.</a:t>
            </a:r>
          </a:p>
          <a:p>
            <a:pPr marL="90488" indent="-90488" algn="just">
              <a:buFontTx/>
              <a:buChar char="-"/>
            </a:pPr>
            <a:r>
              <a:rPr lang="it-IT" b="1" dirty="0">
                <a:solidFill>
                  <a:srgbClr val="FF0000"/>
                </a:solidFill>
              </a:rPr>
              <a:t>Nella quarta parte</a:t>
            </a:r>
            <a:r>
              <a:rPr lang="it-IT" b="1" dirty="0"/>
              <a:t> </a:t>
            </a:r>
            <a:r>
              <a:rPr lang="it-IT" dirty="0"/>
              <a:t>(2Sam. 5-20) </a:t>
            </a:r>
            <a:r>
              <a:rPr lang="it-IT" b="1" dirty="0">
                <a:solidFill>
                  <a:srgbClr val="FF0000"/>
                </a:solidFill>
              </a:rPr>
              <a:t>è descritta l’attività politica, militare e religiosa di Davide</a:t>
            </a:r>
            <a:r>
              <a:rPr lang="it-IT" dirty="0"/>
              <a:t>, le promesse a lui fatte dal profeta </a:t>
            </a:r>
            <a:r>
              <a:rPr lang="it-IT" dirty="0" err="1"/>
              <a:t>Natan</a:t>
            </a:r>
            <a:r>
              <a:rPr lang="it-IT" dirty="0"/>
              <a:t> e gli intrighi di corte orditi dai suoi figli per la successione al trono.</a:t>
            </a:r>
          </a:p>
          <a:p>
            <a:pPr marL="90488" indent="-90488" algn="just">
              <a:buFontTx/>
              <a:buChar char="-"/>
            </a:pPr>
            <a:r>
              <a:rPr lang="it-IT" b="1" dirty="0">
                <a:solidFill>
                  <a:srgbClr val="FF0000"/>
                </a:solidFill>
              </a:rPr>
              <a:t>Un’appendice </a:t>
            </a:r>
            <a:r>
              <a:rPr lang="it-IT" dirty="0"/>
              <a:t>(2Sam. 21-24) riporta due composizioni liriche  e due narrazioni di calamità naturali.</a:t>
            </a:r>
          </a:p>
          <a:p>
            <a:pPr marL="90488" indent="-90488" algn="just">
              <a:buFontTx/>
              <a:buChar char="-"/>
            </a:pPr>
            <a:r>
              <a:rPr lang="it-IT" b="1" dirty="0">
                <a:solidFill>
                  <a:srgbClr val="FF0000"/>
                </a:solidFill>
              </a:rPr>
              <a:t>La profezia di </a:t>
            </a:r>
            <a:r>
              <a:rPr lang="it-IT" b="1" dirty="0" err="1">
                <a:solidFill>
                  <a:srgbClr val="FF0000"/>
                </a:solidFill>
              </a:rPr>
              <a:t>Natan</a:t>
            </a:r>
            <a:r>
              <a:rPr lang="it-IT" b="1" dirty="0">
                <a:solidFill>
                  <a:srgbClr val="FF0000"/>
                </a:solidFill>
              </a:rPr>
              <a:t> </a:t>
            </a:r>
            <a:r>
              <a:rPr lang="it-IT" dirty="0"/>
              <a:t>(2Sam. 7) </a:t>
            </a:r>
            <a:r>
              <a:rPr lang="it-IT" b="1" dirty="0">
                <a:solidFill>
                  <a:srgbClr val="FF0000"/>
                </a:solidFill>
              </a:rPr>
              <a:t>rappresenta il vertice dell’opera </a:t>
            </a:r>
            <a:r>
              <a:rPr lang="it-IT" dirty="0"/>
              <a:t>e una notevole testimonianza  della visione biblica sulla storia della salvezza, legata in modo particolare alla discendenza di Davide da cui verrà il Messia.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1-2 Re</a:t>
            </a:r>
          </a:p>
        </p:txBody>
      </p:sp>
      <p:sp>
        <p:nvSpPr>
          <p:cNvPr id="13" name="CasellaDiTesto 12"/>
          <p:cNvSpPr txBox="1"/>
          <p:nvPr/>
        </p:nvSpPr>
        <p:spPr>
          <a:xfrm>
            <a:off x="251520" y="1196752"/>
            <a:ext cx="8640960" cy="4247317"/>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 due libri riportano la storia dei re d’Israele e di Giuda</a:t>
            </a:r>
            <a:r>
              <a:rPr lang="it-IT" dirty="0"/>
              <a:t>, dalla morte di Davide (970) all’esilio babilonese (586), coprendo un periodo storico di circa quattro secoli. L’opera si divide in tre parti.</a:t>
            </a:r>
          </a:p>
          <a:p>
            <a:pPr marL="90488" indent="-90488" algn="just">
              <a:buFontTx/>
              <a:buChar char="-"/>
            </a:pPr>
            <a:r>
              <a:rPr lang="it-IT" b="1" dirty="0">
                <a:solidFill>
                  <a:srgbClr val="FF0000"/>
                </a:solidFill>
              </a:rPr>
              <a:t>Nella prima parte </a:t>
            </a:r>
            <a:r>
              <a:rPr lang="it-IT" dirty="0"/>
              <a:t>(1 Re, 1-11) </a:t>
            </a:r>
            <a:r>
              <a:rPr lang="it-IT" b="1" dirty="0">
                <a:solidFill>
                  <a:srgbClr val="FF0000"/>
                </a:solidFill>
              </a:rPr>
              <a:t>viene descritta la fine del regno di Davide e lo splendore del regno di Salomone:</a:t>
            </a:r>
            <a:r>
              <a:rPr lang="it-IT" dirty="0"/>
              <a:t> la sua celebre sapienza, le sue costruzioni, specialmente il tempio, la sua ricchezza e gloria, ma anche la decadenza morale e politica che porterà alla dissoluzione del regno unito.</a:t>
            </a:r>
          </a:p>
          <a:p>
            <a:pPr marL="90488" indent="-90488" algn="just">
              <a:buFontTx/>
              <a:buChar char="-"/>
            </a:pPr>
            <a:r>
              <a:rPr lang="it-IT" b="1" dirty="0">
                <a:solidFill>
                  <a:srgbClr val="FF0000"/>
                </a:solidFill>
              </a:rPr>
              <a:t>Nella seconda parte </a:t>
            </a:r>
            <a:r>
              <a:rPr lang="it-IT" dirty="0"/>
              <a:t>(1 Re, 12-2 Re, 17) </a:t>
            </a:r>
            <a:r>
              <a:rPr lang="it-IT" b="1" dirty="0">
                <a:solidFill>
                  <a:srgbClr val="FF0000"/>
                </a:solidFill>
              </a:rPr>
              <a:t>viene narrato lo scisma delle tribù</a:t>
            </a:r>
            <a:r>
              <a:rPr lang="it-IT" dirty="0"/>
              <a:t>, la costruzione dei due regni separati del nord e del sud, la storia delle lotte politiche e l’intervento dei profeti, specialmente Elia ed Eliseo, fino al crollo del regno del nord ad opera degli Assiri nel 722 a.C.</a:t>
            </a:r>
          </a:p>
          <a:p>
            <a:pPr marL="90488" indent="-90488" algn="just">
              <a:buFontTx/>
              <a:buChar char="-"/>
            </a:pPr>
            <a:r>
              <a:rPr lang="it-IT" b="1" dirty="0">
                <a:solidFill>
                  <a:srgbClr val="FF0000"/>
                </a:solidFill>
              </a:rPr>
              <a:t>La terza parte </a:t>
            </a:r>
            <a:r>
              <a:rPr lang="it-IT" dirty="0"/>
              <a:t>(2 Re 18-25) </a:t>
            </a:r>
            <a:r>
              <a:rPr lang="it-IT" b="1" dirty="0">
                <a:solidFill>
                  <a:srgbClr val="FF0000"/>
                </a:solidFill>
              </a:rPr>
              <a:t>prosegue la storia del regno di Giuda dalla fine del regno d’Israele fino al crollo di Gerusalemme </a:t>
            </a:r>
            <a:r>
              <a:rPr lang="it-IT" dirty="0"/>
              <a:t>per opera di Nabucodonosor (586), il re di Babilonia la cui potenza aveva soppiantato quella Assira nell’egemonia del Medio oriente. L’opera si presenta come una riflessione religiosa sulla storia della monarchia.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1-2 Cronache</a:t>
            </a:r>
          </a:p>
        </p:txBody>
      </p:sp>
      <p:sp>
        <p:nvSpPr>
          <p:cNvPr id="13" name="CasellaDiTesto 12"/>
          <p:cNvSpPr txBox="1"/>
          <p:nvPr/>
        </p:nvSpPr>
        <p:spPr>
          <a:xfrm>
            <a:off x="251520" y="1196752"/>
            <a:ext cx="8640960" cy="4524315"/>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Questa poderosa composizione</a:t>
            </a:r>
            <a:r>
              <a:rPr lang="it-IT" dirty="0"/>
              <a:t>, sorta nel III sec. a.C. per opera di uomini della classe sacerdotale, </a:t>
            </a:r>
            <a:r>
              <a:rPr lang="it-IT" b="1" dirty="0">
                <a:solidFill>
                  <a:srgbClr val="FF0000"/>
                </a:solidFill>
              </a:rPr>
              <a:t>parte dalla creazione e abbraccia la storia d’Israele fino alla restaurazione dopo l’esilio. </a:t>
            </a:r>
            <a:r>
              <a:rPr lang="it-IT" dirty="0"/>
              <a:t>Scopo dell’opera è dare fondamento alle istituzioni liturgiche mostrandone in Davide e Salomone gli iniziatori. I libri si dividono in quattro parti.</a:t>
            </a:r>
          </a:p>
          <a:p>
            <a:pPr marL="90488" indent="-90488" algn="just">
              <a:buFontTx/>
              <a:buChar char="-"/>
            </a:pPr>
            <a:r>
              <a:rPr lang="it-IT" b="1" dirty="0">
                <a:solidFill>
                  <a:srgbClr val="FF0000"/>
                </a:solidFill>
              </a:rPr>
              <a:t>La prima parte </a:t>
            </a:r>
            <a:r>
              <a:rPr lang="it-IT" dirty="0"/>
              <a:t>(1Cr. 1-9) costituita da tavole genealogiche, </a:t>
            </a:r>
            <a:r>
              <a:rPr lang="it-IT" b="1" dirty="0">
                <a:solidFill>
                  <a:srgbClr val="FF0000"/>
                </a:solidFill>
              </a:rPr>
              <a:t>sintetizza la storia da Adamo fino a Saul.</a:t>
            </a:r>
          </a:p>
          <a:p>
            <a:pPr marL="90488" indent="-90488" algn="just">
              <a:buFontTx/>
              <a:buChar char="-"/>
            </a:pPr>
            <a:r>
              <a:rPr lang="it-IT" b="1" dirty="0">
                <a:solidFill>
                  <a:srgbClr val="FF0000"/>
                </a:solidFill>
              </a:rPr>
              <a:t>La seconda parte </a:t>
            </a:r>
            <a:r>
              <a:rPr lang="it-IT" dirty="0"/>
              <a:t>(1Cr. 10-29) </a:t>
            </a:r>
            <a:r>
              <a:rPr lang="it-IT" b="1" dirty="0">
                <a:solidFill>
                  <a:srgbClr val="FF0000"/>
                </a:solidFill>
              </a:rPr>
              <a:t>è dedicata al re Davide</a:t>
            </a:r>
            <a:r>
              <a:rPr lang="it-IT" dirty="0"/>
              <a:t>, che iniziò ad organizzare il culto, preparò la costruzione del tempio e la formazione del personale addetto.</a:t>
            </a:r>
          </a:p>
          <a:p>
            <a:pPr marL="90488" indent="-90488" algn="just">
              <a:buFontTx/>
              <a:buChar char="-"/>
            </a:pPr>
            <a:r>
              <a:rPr lang="it-IT" b="1" dirty="0">
                <a:solidFill>
                  <a:srgbClr val="FF0000"/>
                </a:solidFill>
              </a:rPr>
              <a:t>La terza parte </a:t>
            </a:r>
            <a:r>
              <a:rPr lang="it-IT" dirty="0"/>
              <a:t>(2Cr. 1-9) </a:t>
            </a:r>
            <a:r>
              <a:rPr lang="it-IT" b="1" dirty="0">
                <a:solidFill>
                  <a:srgbClr val="FF0000"/>
                </a:solidFill>
              </a:rPr>
              <a:t>delinea il regno di Salomone </a:t>
            </a:r>
            <a:r>
              <a:rPr lang="it-IT" dirty="0"/>
              <a:t>con la costruzione del tempio e delle sue suppellettili , coronata dalla festa della dedicazione.</a:t>
            </a:r>
          </a:p>
          <a:p>
            <a:pPr marL="90488" indent="-90488" algn="just">
              <a:buFontTx/>
              <a:buChar char="-"/>
            </a:pPr>
            <a:r>
              <a:rPr lang="it-IT" b="1" dirty="0">
                <a:solidFill>
                  <a:srgbClr val="FF0000"/>
                </a:solidFill>
              </a:rPr>
              <a:t>L’ultima parte </a:t>
            </a:r>
            <a:r>
              <a:rPr lang="it-IT" dirty="0"/>
              <a:t>(2Cr. 10-36) </a:t>
            </a:r>
            <a:r>
              <a:rPr lang="it-IT" b="1" dirty="0">
                <a:solidFill>
                  <a:srgbClr val="FF0000"/>
                </a:solidFill>
              </a:rPr>
              <a:t>traccia la storia del regno di giuda</a:t>
            </a:r>
            <a:r>
              <a:rPr lang="it-IT" dirty="0"/>
              <a:t>, della morte di Salomone, dell’esilio babilonese.</a:t>
            </a:r>
          </a:p>
          <a:p>
            <a:pPr marL="90488" indent="-90488" algn="just">
              <a:buFontTx/>
              <a:buChar char="-"/>
            </a:pPr>
            <a:r>
              <a:rPr lang="it-IT" b="1" dirty="0">
                <a:solidFill>
                  <a:srgbClr val="FF0000"/>
                </a:solidFill>
              </a:rPr>
              <a:t>L’Editto di Ciro</a:t>
            </a:r>
            <a:r>
              <a:rPr lang="it-IT" dirty="0"/>
              <a:t>, che permette ai giudei esuli di rimpatriare, </a:t>
            </a:r>
            <a:r>
              <a:rPr lang="it-IT" b="1" dirty="0">
                <a:solidFill>
                  <a:srgbClr val="FF0000"/>
                </a:solidFill>
              </a:rPr>
              <a:t>chiude l’opera</a:t>
            </a:r>
            <a:r>
              <a:rPr lang="it-IT" dirty="0"/>
              <a:t>. Si esaltano Davide e Salomone, sorvolando sulle loro colpe e i re che hanno avuto a cuore la religione e il culto, come </a:t>
            </a:r>
            <a:r>
              <a:rPr lang="it-IT" dirty="0" err="1"/>
              <a:t>Ezechia</a:t>
            </a:r>
            <a:r>
              <a:rPr lang="it-IT" dirty="0"/>
              <a:t> e Giosia.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Esdra-Neemia</a:t>
            </a:r>
            <a:endParaRPr lang="it-IT" sz="2800" b="1" dirty="0">
              <a:solidFill>
                <a:srgbClr val="0070C0"/>
              </a:solidFill>
            </a:endParaRP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err="1">
                <a:solidFill>
                  <a:srgbClr val="FF0000"/>
                </a:solidFill>
              </a:rPr>
              <a:t>Esdra</a:t>
            </a:r>
            <a:r>
              <a:rPr lang="it-IT" b="1" dirty="0">
                <a:solidFill>
                  <a:srgbClr val="FF0000"/>
                </a:solidFill>
              </a:rPr>
              <a:t> e </a:t>
            </a:r>
            <a:r>
              <a:rPr lang="it-IT" b="1" dirty="0" err="1">
                <a:solidFill>
                  <a:srgbClr val="FF0000"/>
                </a:solidFill>
              </a:rPr>
              <a:t>Neemia</a:t>
            </a:r>
            <a:r>
              <a:rPr lang="it-IT" b="1" dirty="0">
                <a:solidFill>
                  <a:srgbClr val="FF0000"/>
                </a:solidFill>
              </a:rPr>
              <a:t> sono i due principali personaggi della ricostruzione della comunità giudaica </a:t>
            </a:r>
            <a:r>
              <a:rPr lang="it-IT" dirty="0"/>
              <a:t>formata a Gerusalemme dai reduci dell’esilio babilonese e dei loro discendenti. I libri si articolano in cinque parti.</a:t>
            </a:r>
          </a:p>
          <a:p>
            <a:pPr marL="90488" indent="-90488" algn="just">
              <a:buFontTx/>
              <a:buChar char="-"/>
            </a:pPr>
            <a:r>
              <a:rPr lang="it-IT" b="1" dirty="0">
                <a:solidFill>
                  <a:srgbClr val="FF0000"/>
                </a:solidFill>
              </a:rPr>
              <a:t>La prima </a:t>
            </a:r>
            <a:r>
              <a:rPr lang="it-IT" dirty="0"/>
              <a:t>(</a:t>
            </a:r>
            <a:r>
              <a:rPr lang="it-IT" dirty="0" err="1"/>
              <a:t>Esd</a:t>
            </a:r>
            <a:r>
              <a:rPr lang="it-IT" dirty="0"/>
              <a:t>. 1-6) </a:t>
            </a:r>
            <a:r>
              <a:rPr lang="it-IT" b="1" dirty="0">
                <a:solidFill>
                  <a:srgbClr val="FF0000"/>
                </a:solidFill>
              </a:rPr>
              <a:t>narra il ritorno dei primi esuli da Babilonia </a:t>
            </a:r>
            <a:r>
              <a:rPr lang="it-IT" dirty="0"/>
              <a:t>grazie all’editto di Ciro (538 a.C.). Tra molte difficoltà sul luogo del tempio viene eretto un altare per l’offerta dei sacrifici. Più tardi verrà ricostruito il tempio, ultimato nel 515.</a:t>
            </a:r>
          </a:p>
          <a:p>
            <a:pPr marL="90488" indent="-90488" algn="just">
              <a:buFontTx/>
              <a:buChar char="-"/>
            </a:pPr>
            <a:r>
              <a:rPr lang="it-IT" b="1" dirty="0">
                <a:solidFill>
                  <a:srgbClr val="FF0000"/>
                </a:solidFill>
              </a:rPr>
              <a:t>Nella seconda parte </a:t>
            </a:r>
            <a:r>
              <a:rPr lang="it-IT" dirty="0"/>
              <a:t>(</a:t>
            </a:r>
            <a:r>
              <a:rPr lang="it-IT" dirty="0" err="1"/>
              <a:t>Esd</a:t>
            </a:r>
            <a:r>
              <a:rPr lang="it-IT" dirty="0"/>
              <a:t>. 7-10) </a:t>
            </a:r>
            <a:r>
              <a:rPr lang="it-IT" b="1" dirty="0">
                <a:solidFill>
                  <a:srgbClr val="FF0000"/>
                </a:solidFill>
              </a:rPr>
              <a:t>è descritta l’opera del sacerdote </a:t>
            </a:r>
            <a:r>
              <a:rPr lang="it-IT" b="1" dirty="0" err="1">
                <a:solidFill>
                  <a:srgbClr val="FF0000"/>
                </a:solidFill>
              </a:rPr>
              <a:t>Esdra</a:t>
            </a:r>
            <a:r>
              <a:rPr lang="it-IT" b="1" dirty="0">
                <a:solidFill>
                  <a:srgbClr val="FF0000"/>
                </a:solidFill>
              </a:rPr>
              <a:t> </a:t>
            </a:r>
            <a:r>
              <a:rPr lang="it-IT" dirty="0"/>
              <a:t>per una profonda riforma religiosa secondo la legge mosaica.</a:t>
            </a:r>
          </a:p>
          <a:p>
            <a:pPr marL="90488" indent="-90488" algn="just">
              <a:buFontTx/>
              <a:buChar char="-"/>
            </a:pPr>
            <a:r>
              <a:rPr lang="it-IT" b="1" dirty="0">
                <a:solidFill>
                  <a:srgbClr val="FF0000"/>
                </a:solidFill>
              </a:rPr>
              <a:t>Nella terza parte </a:t>
            </a:r>
            <a:r>
              <a:rPr lang="it-IT" dirty="0"/>
              <a:t>(</a:t>
            </a:r>
            <a:r>
              <a:rPr lang="it-IT" dirty="0" err="1"/>
              <a:t>Nee</a:t>
            </a:r>
            <a:r>
              <a:rPr lang="it-IT" dirty="0"/>
              <a:t>. 1-7) l’alto funzionario del re </a:t>
            </a:r>
            <a:r>
              <a:rPr lang="it-IT" dirty="0" err="1"/>
              <a:t>Artaserse</a:t>
            </a:r>
            <a:r>
              <a:rPr lang="it-IT" dirty="0"/>
              <a:t>, </a:t>
            </a:r>
            <a:r>
              <a:rPr lang="it-IT" dirty="0" err="1"/>
              <a:t>Neemia</a:t>
            </a:r>
            <a:r>
              <a:rPr lang="it-IT" dirty="0"/>
              <a:t> ottiene l’autorizzazione ad andare a visitare la città santa e di iniziare la ricostruzione delle mura.</a:t>
            </a:r>
          </a:p>
          <a:p>
            <a:pPr marL="90488" indent="-90488" algn="just">
              <a:buFontTx/>
              <a:buChar char="-"/>
            </a:pPr>
            <a:r>
              <a:rPr lang="it-IT" b="1" dirty="0">
                <a:solidFill>
                  <a:srgbClr val="FF0000"/>
                </a:solidFill>
              </a:rPr>
              <a:t>La quarta parte </a:t>
            </a:r>
            <a:r>
              <a:rPr lang="it-IT" dirty="0"/>
              <a:t>(</a:t>
            </a:r>
            <a:r>
              <a:rPr lang="it-IT" dirty="0" err="1"/>
              <a:t>Nee</a:t>
            </a:r>
            <a:r>
              <a:rPr lang="it-IT" dirty="0"/>
              <a:t>. 8-9) sancisce la nascita del giudaismo. L’osservanza della legge mosaica, letta e spiegata al popolo (</a:t>
            </a:r>
            <a:r>
              <a:rPr lang="it-IT" dirty="0" err="1"/>
              <a:t>Nee</a:t>
            </a:r>
            <a:r>
              <a:rPr lang="it-IT" dirty="0"/>
              <a:t>. 8), era il mezzo fondamentale per conservare la propria identità religiosa e nazionale di popolo dell’alleanza con Dio.</a:t>
            </a:r>
          </a:p>
          <a:p>
            <a:pPr marL="90488" indent="-90488" algn="just">
              <a:buFontTx/>
              <a:buChar char="-"/>
            </a:pPr>
            <a:r>
              <a:rPr lang="it-IT" b="1" dirty="0">
                <a:solidFill>
                  <a:srgbClr val="FF0000"/>
                </a:solidFill>
              </a:rPr>
              <a:t>Nella quinta parte </a:t>
            </a:r>
            <a:r>
              <a:rPr lang="it-IT" dirty="0"/>
              <a:t>(</a:t>
            </a:r>
            <a:r>
              <a:rPr lang="it-IT" dirty="0" err="1"/>
              <a:t>Nee</a:t>
            </a:r>
            <a:r>
              <a:rPr lang="it-IT" dirty="0"/>
              <a:t>. 10-13) </a:t>
            </a:r>
            <a:r>
              <a:rPr lang="it-IT" dirty="0" err="1"/>
              <a:t>Neemia</a:t>
            </a:r>
            <a:r>
              <a:rPr lang="it-IT" dirty="0"/>
              <a:t>, durante un secondo soggiorno a Gerusalemme, inaugura solennemente le mura riedificate e prende varie misure per riformare la vita morale e civile della comunità giudaica.</a:t>
            </a:r>
          </a:p>
          <a:p>
            <a:pPr marL="90488" indent="-90488" algn="just">
              <a:buFontTx/>
              <a:buChar char="-"/>
            </a:pPr>
            <a:r>
              <a:rPr lang="it-IT" b="1" dirty="0">
                <a:solidFill>
                  <a:srgbClr val="FF0000"/>
                </a:solidFill>
              </a:rPr>
              <a:t>Quest’opera,</a:t>
            </a:r>
            <a:r>
              <a:rPr lang="it-IT" dirty="0"/>
              <a:t> la cui cronologia è molto problematica, è l’unica che offre informazioni sulla comunità giudaica dalla fine dell’esilio agli ultimi  decenni del 400 d.C.</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Tobia</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Tobia, </a:t>
            </a:r>
            <a:r>
              <a:rPr lang="it-IT" dirty="0"/>
              <a:t>figlio di </a:t>
            </a:r>
            <a:r>
              <a:rPr lang="it-IT" dirty="0" err="1"/>
              <a:t>Tobi</a:t>
            </a:r>
            <a:r>
              <a:rPr lang="it-IT" dirty="0"/>
              <a:t>, che in ebraico significa “</a:t>
            </a:r>
            <a:r>
              <a:rPr lang="it-IT" dirty="0" err="1"/>
              <a:t>Jhwh</a:t>
            </a:r>
            <a:r>
              <a:rPr lang="it-IT" dirty="0"/>
              <a:t> è buono” è uno dei protagonisti dell’opera. </a:t>
            </a:r>
          </a:p>
          <a:p>
            <a:pPr marL="90488" indent="-90488" algn="just">
              <a:buFontTx/>
              <a:buChar char="-"/>
            </a:pPr>
            <a:r>
              <a:rPr lang="it-IT" b="1" dirty="0">
                <a:solidFill>
                  <a:srgbClr val="FF0000"/>
                </a:solidFill>
              </a:rPr>
              <a:t>Un’introduzione</a:t>
            </a:r>
            <a:r>
              <a:rPr lang="it-IT" dirty="0"/>
              <a:t> (cc. 1-3) </a:t>
            </a:r>
            <a:r>
              <a:rPr lang="it-IT" b="1" dirty="0">
                <a:solidFill>
                  <a:srgbClr val="FF0000"/>
                </a:solidFill>
              </a:rPr>
              <a:t>descrive la dolorosa sorte di </a:t>
            </a:r>
            <a:r>
              <a:rPr lang="it-IT" b="1" dirty="0" err="1">
                <a:solidFill>
                  <a:srgbClr val="FF0000"/>
                </a:solidFill>
              </a:rPr>
              <a:t>Tobi</a:t>
            </a:r>
            <a:r>
              <a:rPr lang="it-IT" b="1" dirty="0">
                <a:solidFill>
                  <a:srgbClr val="FF0000"/>
                </a:solidFill>
              </a:rPr>
              <a:t> e Sara</a:t>
            </a:r>
            <a:r>
              <a:rPr lang="it-IT" dirty="0"/>
              <a:t>, due ebrei osservanti della legge, deportati in </a:t>
            </a:r>
            <a:r>
              <a:rPr lang="it-IT" dirty="0" err="1"/>
              <a:t>Assiria</a:t>
            </a:r>
            <a:r>
              <a:rPr lang="it-IT" dirty="0"/>
              <a:t> dopo la distruzione del regno d’Israele (721 a.C.).</a:t>
            </a:r>
          </a:p>
          <a:p>
            <a:pPr marL="90488" indent="-90488" algn="just">
              <a:buFontTx/>
              <a:buChar char="-"/>
            </a:pPr>
            <a:r>
              <a:rPr lang="it-IT" b="1" dirty="0">
                <a:solidFill>
                  <a:srgbClr val="FF0000"/>
                </a:solidFill>
              </a:rPr>
              <a:t>Segue il racconto dell’intervento di Dio </a:t>
            </a:r>
            <a:r>
              <a:rPr lang="it-IT" dirty="0"/>
              <a:t>(cc. 4-13) che viene in aiuto degli oppressi mediante l’angelo Raffaele che assume una forma visibile e guida le vicende che portano i tribolati alla liberazione e alla felicità.</a:t>
            </a:r>
          </a:p>
          <a:p>
            <a:pPr marL="90488" indent="-90488" algn="just">
              <a:buFontTx/>
              <a:buChar char="-"/>
            </a:pPr>
            <a:r>
              <a:rPr lang="it-IT" b="1" dirty="0">
                <a:solidFill>
                  <a:srgbClr val="FF0000"/>
                </a:solidFill>
              </a:rPr>
              <a:t>Nell’epilogo</a:t>
            </a:r>
            <a:r>
              <a:rPr lang="it-IT" dirty="0"/>
              <a:t> (c. 14) vengono menzionati gli ultimi anni felici di </a:t>
            </a:r>
            <a:r>
              <a:rPr lang="it-IT" dirty="0" err="1"/>
              <a:t>Tobi</a:t>
            </a:r>
            <a:r>
              <a:rPr lang="it-IT" dirty="0"/>
              <a:t> e del figlio Tobia.</a:t>
            </a:r>
          </a:p>
          <a:p>
            <a:pPr marL="90488" indent="-90488" algn="just">
              <a:buFontTx/>
              <a:buChar char="-"/>
            </a:pPr>
            <a:r>
              <a:rPr lang="it-IT" b="1" dirty="0">
                <a:solidFill>
                  <a:srgbClr val="FF0000"/>
                </a:solidFill>
              </a:rPr>
              <a:t>Per forma e contenuto il libro appartiene al genere sapienziale</a:t>
            </a:r>
            <a:r>
              <a:rPr lang="it-IT" dirty="0"/>
              <a:t>. L’autore, che scrisse probabilmente intorno al 200 a.C., voleva trasmettere ai suoi contemporanei una lezione morale e religiosa mediante una narrazione drammatica che prende forse spunto da qualche racconto tramandato nel suo ambiente.</a:t>
            </a:r>
          </a:p>
          <a:p>
            <a:pPr marL="90488" indent="-90488" algn="just">
              <a:buFontTx/>
              <a:buChar char="-"/>
            </a:pPr>
            <a:r>
              <a:rPr lang="it-IT" b="1" dirty="0">
                <a:solidFill>
                  <a:srgbClr val="FF0000"/>
                </a:solidFill>
              </a:rPr>
              <a:t>Il dramma di Tobia illustra l’insegnamento tradizionale circa la retribuzione terrena del bene</a:t>
            </a:r>
            <a:r>
              <a:rPr lang="it-IT" dirty="0">
                <a:solidFill>
                  <a:srgbClr val="FF0000"/>
                </a:solidFill>
              </a:rPr>
              <a:t>.</a:t>
            </a:r>
            <a:r>
              <a:rPr lang="it-IT" dirty="0"/>
              <a:t> La provvidenza divina mette alla prova i buoni, ma ascolta la loro preghiera nella tribolazione  e restituisce loro la felicità. Per comunicare con gli uomini </a:t>
            </a:r>
            <a:r>
              <a:rPr lang="it-IT" b="1" dirty="0">
                <a:solidFill>
                  <a:srgbClr val="FF0000"/>
                </a:solidFill>
              </a:rPr>
              <a:t>Dio si serve degli angeli.</a:t>
            </a:r>
            <a:r>
              <a:rPr lang="it-IT" dirty="0"/>
              <a:t> Raffaele, che significa “medicina di Dio” è guaritore, ma anche custode e accompagnatore degli uomini giusti.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Giuditta</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Giuditta è il nome della protagonista del libro </a:t>
            </a:r>
            <a:r>
              <a:rPr lang="it-IT" dirty="0"/>
              <a:t>che liberò il paese di Giuda, qui chiamata </a:t>
            </a:r>
            <a:r>
              <a:rPr lang="it-IT" dirty="0" err="1"/>
              <a:t>Betulia</a:t>
            </a:r>
            <a:r>
              <a:rPr lang="it-IT" dirty="0"/>
              <a:t>, (cioè, casa di Dio) da un agguerrito nemico. La narrazione è divisa in tre parti:</a:t>
            </a:r>
          </a:p>
          <a:p>
            <a:pPr marL="90488" indent="-90488" algn="just">
              <a:buFontTx/>
              <a:buChar char="-"/>
            </a:pPr>
            <a:r>
              <a:rPr lang="it-IT" b="1" dirty="0">
                <a:solidFill>
                  <a:srgbClr val="FF0000"/>
                </a:solidFill>
              </a:rPr>
              <a:t>Nella prima </a:t>
            </a:r>
            <a:r>
              <a:rPr lang="it-IT" dirty="0"/>
              <a:t>(cc. 1-3) </a:t>
            </a:r>
            <a:r>
              <a:rPr lang="it-IT" b="1" dirty="0">
                <a:solidFill>
                  <a:srgbClr val="FF0000"/>
                </a:solidFill>
              </a:rPr>
              <a:t>è esposta la minaccia che grava sul popolo giudaico </a:t>
            </a:r>
            <a:r>
              <a:rPr lang="it-IT" dirty="0"/>
              <a:t>da parte dell’esercito al servizio dell’empio re di Babilonia.</a:t>
            </a:r>
          </a:p>
          <a:p>
            <a:pPr marL="90488" indent="-90488" algn="just">
              <a:buFontTx/>
              <a:buChar char="-"/>
            </a:pPr>
            <a:r>
              <a:rPr lang="it-IT" b="1" dirty="0">
                <a:solidFill>
                  <a:srgbClr val="FF0000"/>
                </a:solidFill>
              </a:rPr>
              <a:t>La seconda parte </a:t>
            </a:r>
            <a:r>
              <a:rPr lang="it-IT" dirty="0"/>
              <a:t>(cc. 4-8) </a:t>
            </a:r>
            <a:r>
              <a:rPr lang="it-IT" b="1" dirty="0">
                <a:solidFill>
                  <a:srgbClr val="FF0000"/>
                </a:solidFill>
              </a:rPr>
              <a:t>descrive l’oppressione dei giudei assediati </a:t>
            </a:r>
            <a:r>
              <a:rPr lang="it-IT" dirty="0"/>
              <a:t>che, stremati di forze, chiedono la capitolazione della città, mentre Giuditta li esorta a continuare la resistenza.</a:t>
            </a:r>
          </a:p>
          <a:p>
            <a:pPr marL="90488" indent="-90488" algn="just">
              <a:buFontTx/>
              <a:buChar char="-"/>
            </a:pPr>
            <a:r>
              <a:rPr lang="it-IT" b="1" dirty="0">
                <a:solidFill>
                  <a:srgbClr val="FF0000"/>
                </a:solidFill>
              </a:rPr>
              <a:t>Nella terza parte </a:t>
            </a:r>
            <a:r>
              <a:rPr lang="it-IT" dirty="0"/>
              <a:t>(cc. 9-16) </a:t>
            </a:r>
            <a:r>
              <a:rPr lang="it-IT" b="1" dirty="0">
                <a:solidFill>
                  <a:srgbClr val="FF0000"/>
                </a:solidFill>
              </a:rPr>
              <a:t>viene narrata la liberazione ottenuta con l’ardito intervento di Giuditta, </a:t>
            </a:r>
            <a:r>
              <a:rPr lang="it-IT" dirty="0"/>
              <a:t>che riesce con l’inganno a uccidere Oloferne, comandante dell’esercito nemico.</a:t>
            </a:r>
          </a:p>
          <a:p>
            <a:pPr marL="90488" indent="-90488" algn="just">
              <a:buFontTx/>
              <a:buChar char="-"/>
            </a:pPr>
            <a:r>
              <a:rPr lang="it-IT" b="1" dirty="0">
                <a:solidFill>
                  <a:srgbClr val="FF0000"/>
                </a:solidFill>
              </a:rPr>
              <a:t>Dopo la vittoria il paese di Giuda gode di un lungo periodo di pace</a:t>
            </a:r>
            <a:r>
              <a:rPr lang="it-IT" dirty="0"/>
              <a:t>. I dati storici, cronologici e topografici della narrazione lasciano perplessi, ma l’autore, che scrive verso la metà del II sec. a.C. prende elementi di varie situazioni difficili per comporre un racconto edificante.</a:t>
            </a:r>
          </a:p>
          <a:p>
            <a:pPr marL="90488" indent="-90488" algn="just">
              <a:buFontTx/>
              <a:buChar char="-"/>
            </a:pPr>
            <a:r>
              <a:rPr lang="it-IT" b="1" dirty="0">
                <a:solidFill>
                  <a:srgbClr val="FF0000"/>
                </a:solidFill>
              </a:rPr>
              <a:t>Nel libro è significativo il senso dato alle sventure e alle sofferenze nella vita del popolo d’Israele</a:t>
            </a:r>
            <a:r>
              <a:rPr lang="it-IT" dirty="0"/>
              <a:t>. Questo insegnamento costituisce il vertice dottrinale dell’opera e riflette tante istruzioni contenute nei libri sapienziali.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46</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Ester</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Ester è l’eroina al centro della narrazione. </a:t>
            </a:r>
            <a:r>
              <a:rPr lang="it-IT" dirty="0"/>
              <a:t>Al testo ebraico dell’opera, composta verso il 150 a.C. sono stati aggiunti dieci frammenti scritti in greco. Il racconto si struttura in tre parti.</a:t>
            </a:r>
          </a:p>
          <a:p>
            <a:pPr marL="90488" indent="-90488" algn="just">
              <a:buFontTx/>
              <a:buChar char="-"/>
            </a:pPr>
            <a:r>
              <a:rPr lang="it-IT" b="1" dirty="0">
                <a:solidFill>
                  <a:srgbClr val="FF0000"/>
                </a:solidFill>
              </a:rPr>
              <a:t>La prima </a:t>
            </a:r>
            <a:r>
              <a:rPr lang="it-IT" dirty="0"/>
              <a:t>(cc. 1-2) </a:t>
            </a:r>
            <a:r>
              <a:rPr lang="it-IT" b="1" dirty="0">
                <a:solidFill>
                  <a:srgbClr val="FF0000"/>
                </a:solidFill>
              </a:rPr>
              <a:t>prepara il dramma</a:t>
            </a:r>
            <a:r>
              <a:rPr lang="it-IT" dirty="0"/>
              <a:t>: </a:t>
            </a:r>
            <a:r>
              <a:rPr lang="it-IT" dirty="0" err="1"/>
              <a:t>Assuero</a:t>
            </a:r>
            <a:r>
              <a:rPr lang="it-IT" dirty="0"/>
              <a:t> ripudia la regina Vasti e sceglie Ester, che entra nella corte persiana.</a:t>
            </a:r>
          </a:p>
          <a:p>
            <a:pPr marL="90488" indent="-90488" algn="just">
              <a:buFontTx/>
              <a:buChar char="-"/>
            </a:pPr>
            <a:r>
              <a:rPr lang="it-IT" b="1" dirty="0">
                <a:solidFill>
                  <a:srgbClr val="FF0000"/>
                </a:solidFill>
              </a:rPr>
              <a:t>Nella seconda parte </a:t>
            </a:r>
            <a:r>
              <a:rPr lang="it-IT" dirty="0"/>
              <a:t>(cc. 3-8) </a:t>
            </a:r>
            <a:r>
              <a:rPr lang="it-IT" b="1" dirty="0">
                <a:solidFill>
                  <a:srgbClr val="FF0000"/>
                </a:solidFill>
              </a:rPr>
              <a:t>il ministro </a:t>
            </a:r>
            <a:r>
              <a:rPr lang="it-IT" b="1" dirty="0" err="1">
                <a:solidFill>
                  <a:srgbClr val="FF0000"/>
                </a:solidFill>
              </a:rPr>
              <a:t>Aman</a:t>
            </a:r>
            <a:r>
              <a:rPr lang="it-IT" b="1" dirty="0">
                <a:solidFill>
                  <a:srgbClr val="FF0000"/>
                </a:solidFill>
              </a:rPr>
              <a:t> ordisce un complotto contro i Giudei, che devono essere sterminati</a:t>
            </a:r>
            <a:r>
              <a:rPr lang="it-IT" dirty="0"/>
              <a:t>, ma </a:t>
            </a:r>
            <a:r>
              <a:rPr lang="it-IT" dirty="0" err="1"/>
              <a:t>Mardocheo</a:t>
            </a:r>
            <a:r>
              <a:rPr lang="it-IT" dirty="0"/>
              <a:t>, zio e tutore di Ester, la induce come regina a intervenire presso il re. In conseguenza </a:t>
            </a:r>
            <a:r>
              <a:rPr lang="it-IT" dirty="0" err="1"/>
              <a:t>Aman</a:t>
            </a:r>
            <a:r>
              <a:rPr lang="it-IT" dirty="0"/>
              <a:t> viene impiccato, mentre </a:t>
            </a:r>
            <a:r>
              <a:rPr lang="it-IT" dirty="0" err="1"/>
              <a:t>Mardocheo</a:t>
            </a:r>
            <a:r>
              <a:rPr lang="it-IT" dirty="0"/>
              <a:t> diventa primo ministro del regno.</a:t>
            </a:r>
          </a:p>
          <a:p>
            <a:pPr marL="90488" indent="-90488" algn="just">
              <a:buFontTx/>
              <a:buChar char="-"/>
            </a:pPr>
            <a:r>
              <a:rPr lang="it-IT" b="1" dirty="0">
                <a:solidFill>
                  <a:srgbClr val="FF0000"/>
                </a:solidFill>
              </a:rPr>
              <a:t>Nella terza parte </a:t>
            </a:r>
            <a:r>
              <a:rPr lang="it-IT" dirty="0"/>
              <a:t>(cc. 9-10) che  serve da conclusione, </a:t>
            </a:r>
            <a:r>
              <a:rPr lang="it-IT" b="1" dirty="0">
                <a:solidFill>
                  <a:srgbClr val="FF0000"/>
                </a:solidFill>
              </a:rPr>
              <a:t>viene narrata l’istituzione della festa di </a:t>
            </a:r>
            <a:r>
              <a:rPr lang="it-IT" b="1" dirty="0" err="1">
                <a:solidFill>
                  <a:srgbClr val="FF0000"/>
                </a:solidFill>
              </a:rPr>
              <a:t>Purin</a:t>
            </a:r>
            <a:r>
              <a:rPr lang="it-IT" dirty="0"/>
              <a:t>, che ricorda l’evento.</a:t>
            </a:r>
          </a:p>
          <a:p>
            <a:pPr marL="90488" indent="-90488" algn="just">
              <a:buFontTx/>
              <a:buChar char="-"/>
            </a:pPr>
            <a:r>
              <a:rPr lang="it-IT" b="1" dirty="0">
                <a:solidFill>
                  <a:srgbClr val="FF0000"/>
                </a:solidFill>
              </a:rPr>
              <a:t>Il quadro storico</a:t>
            </a:r>
            <a:r>
              <a:rPr lang="it-IT" dirty="0"/>
              <a:t>, in cui è inserita l’azione, </a:t>
            </a:r>
            <a:r>
              <a:rPr lang="it-IT" b="1" dirty="0">
                <a:solidFill>
                  <a:srgbClr val="FF0000"/>
                </a:solidFill>
              </a:rPr>
              <a:t>corrisponde ai costumi e alle istituzioni dell’impero persiano. </a:t>
            </a:r>
            <a:r>
              <a:rPr lang="it-IT" dirty="0"/>
              <a:t>Il racconto ha lo scopo di sottolineare che Dio viene sempre in aiuto al suo popolo in pericolo anche se minacciato da un potente nemico. </a:t>
            </a:r>
          </a:p>
          <a:p>
            <a:pPr marL="90488" indent="-90488" algn="just">
              <a:buFontTx/>
              <a:buChar char="-"/>
            </a:pPr>
            <a:r>
              <a:rPr lang="it-IT" b="1" dirty="0">
                <a:solidFill>
                  <a:srgbClr val="FF0000"/>
                </a:solidFill>
              </a:rPr>
              <a:t>La liberazione ottenuta da Ester </a:t>
            </a:r>
            <a:r>
              <a:rPr lang="it-IT" dirty="0"/>
              <a:t>si attua nella linea delle liberazioni degli ebrei, a partire da quella dell’Egitto. </a:t>
            </a:r>
            <a:r>
              <a:rPr lang="it-IT" b="1" dirty="0">
                <a:solidFill>
                  <a:srgbClr val="FF0000"/>
                </a:solidFill>
              </a:rPr>
              <a:t>I mezzi per ottenere l’intervento divino sono il digiuno e la preghiera.</a:t>
            </a:r>
            <a:r>
              <a:rPr lang="it-IT" b="1" dirty="0"/>
              <a:t> </a:t>
            </a:r>
            <a:r>
              <a:rPr lang="it-IT" dirty="0"/>
              <a:t>Inoltre, viene illustrato in modo spettacolare il principio sapienziale secondo il quale si viene castigati da ciò con cui si pecca.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0"/>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47</a:t>
            </a:fld>
            <a:endParaRPr lang="it-IT"/>
          </a:p>
        </p:txBody>
      </p:sp>
      <p:sp>
        <p:nvSpPr>
          <p:cNvPr id="9" name="CasellaDiTesto 8"/>
          <p:cNvSpPr txBox="1"/>
          <p:nvPr/>
        </p:nvSpPr>
        <p:spPr>
          <a:xfrm>
            <a:off x="251520" y="548680"/>
            <a:ext cx="8568952" cy="523220"/>
          </a:xfrm>
          <a:prstGeom prst="rect">
            <a:avLst/>
          </a:prstGeom>
          <a:noFill/>
        </p:spPr>
        <p:txBody>
          <a:bodyPr wrap="square" rtlCol="0">
            <a:spAutoFit/>
          </a:bodyPr>
          <a:lstStyle/>
          <a:p>
            <a:pPr algn="ctr"/>
            <a:r>
              <a:rPr lang="it-IT" sz="2800" b="1" dirty="0">
                <a:solidFill>
                  <a:srgbClr val="0070C0"/>
                </a:solidFill>
              </a:rPr>
              <a:t>1-2 </a:t>
            </a:r>
            <a:r>
              <a:rPr lang="it-IT" sz="2800" b="1" dirty="0" err="1">
                <a:solidFill>
                  <a:srgbClr val="0070C0"/>
                </a:solidFill>
              </a:rPr>
              <a:t>Maccabei</a:t>
            </a:r>
            <a:endParaRPr lang="it-IT" sz="2800" b="1" dirty="0">
              <a:solidFill>
                <a:srgbClr val="0070C0"/>
              </a:solidFill>
            </a:endParaRPr>
          </a:p>
        </p:txBody>
      </p:sp>
      <p:sp>
        <p:nvSpPr>
          <p:cNvPr id="13" name="CasellaDiTesto 12"/>
          <p:cNvSpPr txBox="1"/>
          <p:nvPr/>
        </p:nvSpPr>
        <p:spPr>
          <a:xfrm>
            <a:off x="251520" y="1052736"/>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Sono opere del tutto diverse per autore, finalità e mezzi espressivi, </a:t>
            </a:r>
            <a:r>
              <a:rPr lang="it-IT" dirty="0"/>
              <a:t>riferiscono della lotta del giudaismo contro il paganesimo ellenista, imposto con la repressione violenta.</a:t>
            </a:r>
          </a:p>
          <a:p>
            <a:pPr marL="90488" indent="-90488" algn="just">
              <a:buFontTx/>
              <a:buChar char="-"/>
            </a:pPr>
            <a:r>
              <a:rPr lang="it-IT" b="1" dirty="0">
                <a:solidFill>
                  <a:srgbClr val="FF0000"/>
                </a:solidFill>
              </a:rPr>
              <a:t>La parola </a:t>
            </a:r>
            <a:r>
              <a:rPr lang="it-IT" b="1" dirty="0" err="1">
                <a:solidFill>
                  <a:srgbClr val="FF0000"/>
                </a:solidFill>
              </a:rPr>
              <a:t>Maccabeo</a:t>
            </a:r>
            <a:r>
              <a:rPr lang="it-IT" b="1" dirty="0">
                <a:solidFill>
                  <a:srgbClr val="FF0000"/>
                </a:solidFill>
              </a:rPr>
              <a:t>, che significa forse “mantello” o “designato da </a:t>
            </a:r>
            <a:r>
              <a:rPr lang="it-IT" b="1" dirty="0" err="1">
                <a:solidFill>
                  <a:srgbClr val="FF0000"/>
                </a:solidFill>
              </a:rPr>
              <a:t>Jhwh</a:t>
            </a:r>
            <a:r>
              <a:rPr lang="it-IT" b="1" dirty="0">
                <a:solidFill>
                  <a:srgbClr val="FF0000"/>
                </a:solidFill>
              </a:rPr>
              <a:t>”, </a:t>
            </a:r>
            <a:r>
              <a:rPr lang="it-IT" dirty="0"/>
              <a:t>è un soprannome dato ai figli di </a:t>
            </a:r>
            <a:r>
              <a:rPr lang="it-IT" dirty="0" err="1"/>
              <a:t>Mattatia</a:t>
            </a:r>
            <a:r>
              <a:rPr lang="it-IT" dirty="0"/>
              <a:t>, capi e animatori della lotta.</a:t>
            </a:r>
          </a:p>
          <a:p>
            <a:pPr marL="90488" indent="-90488" algn="just">
              <a:buFontTx/>
              <a:buChar char="-"/>
            </a:pPr>
            <a:r>
              <a:rPr lang="it-IT" b="1" dirty="0">
                <a:solidFill>
                  <a:srgbClr val="FF0000"/>
                </a:solidFill>
              </a:rPr>
              <a:t>Il primo libro contiene la storia di circa quarant’anni</a:t>
            </a:r>
            <a:r>
              <a:rPr lang="it-IT" dirty="0"/>
              <a:t>, dall’avvento al trono di Siria di Antioco </a:t>
            </a:r>
            <a:r>
              <a:rPr lang="it-IT" dirty="0" err="1"/>
              <a:t>Epifane</a:t>
            </a:r>
            <a:r>
              <a:rPr lang="it-IT" dirty="0"/>
              <a:t> (175 a.C.), il precursore, fino alla morte di Simone, ultimo dei </a:t>
            </a:r>
            <a:r>
              <a:rPr lang="it-IT" dirty="0" err="1"/>
              <a:t>Maccabei</a:t>
            </a:r>
            <a:r>
              <a:rPr lang="it-IT" dirty="0"/>
              <a:t> (135 a.C.). </a:t>
            </a:r>
          </a:p>
          <a:p>
            <a:pPr marL="90488" indent="-90488" algn="just">
              <a:buFontTx/>
              <a:buChar char="-"/>
            </a:pPr>
            <a:r>
              <a:rPr lang="it-IT" b="1" dirty="0">
                <a:solidFill>
                  <a:srgbClr val="FF0000"/>
                </a:solidFill>
              </a:rPr>
              <a:t>Un’introduzione</a:t>
            </a:r>
            <a:r>
              <a:rPr lang="it-IT" dirty="0">
                <a:solidFill>
                  <a:srgbClr val="FF0000"/>
                </a:solidFill>
              </a:rPr>
              <a:t> </a:t>
            </a:r>
            <a:r>
              <a:rPr lang="it-IT" dirty="0"/>
              <a:t> (cc. 1-2) descrive il propagarsi  del paganesimo tra gli ebrei e il formarsi della resistenza giudaica guidata  da </a:t>
            </a:r>
            <a:r>
              <a:rPr lang="it-IT" dirty="0" err="1"/>
              <a:t>Mattatia</a:t>
            </a:r>
            <a:r>
              <a:rPr lang="it-IT" dirty="0"/>
              <a:t>.</a:t>
            </a:r>
          </a:p>
          <a:p>
            <a:pPr marL="90488" indent="-90488" algn="just">
              <a:buFontTx/>
              <a:buChar char="-"/>
            </a:pPr>
            <a:r>
              <a:rPr lang="it-IT" b="1" dirty="0">
                <a:solidFill>
                  <a:srgbClr val="FF0000"/>
                </a:solidFill>
              </a:rPr>
              <a:t>La prima parte </a:t>
            </a:r>
            <a:r>
              <a:rPr lang="it-IT" dirty="0"/>
              <a:t>(3,1 – 9,22) </a:t>
            </a:r>
            <a:r>
              <a:rPr lang="it-IT" b="1" dirty="0">
                <a:solidFill>
                  <a:srgbClr val="FF0000"/>
                </a:solidFill>
              </a:rPr>
              <a:t>è dedicata a Giuda, il </a:t>
            </a:r>
            <a:r>
              <a:rPr lang="it-IT" b="1" dirty="0" err="1">
                <a:solidFill>
                  <a:srgbClr val="FF0000"/>
                </a:solidFill>
              </a:rPr>
              <a:t>maccabeo</a:t>
            </a:r>
            <a:r>
              <a:rPr lang="it-IT" b="1" dirty="0">
                <a:solidFill>
                  <a:srgbClr val="FF0000"/>
                </a:solidFill>
              </a:rPr>
              <a:t> per antonomasia</a:t>
            </a:r>
            <a:r>
              <a:rPr lang="it-IT" dirty="0"/>
              <a:t>; egli porta brillanti vittorie sui generali di Siria, organizza la purificazione del tempio profanato; muore gloriosamente in battaglia  nel 160.</a:t>
            </a:r>
          </a:p>
          <a:p>
            <a:pPr marL="90488" indent="-90488" algn="just">
              <a:buFontTx/>
              <a:buChar char="-"/>
            </a:pPr>
            <a:r>
              <a:rPr lang="it-IT" b="1" dirty="0">
                <a:solidFill>
                  <a:srgbClr val="FF0000"/>
                </a:solidFill>
              </a:rPr>
              <a:t>La seconda parte </a:t>
            </a:r>
            <a:r>
              <a:rPr lang="it-IT" dirty="0"/>
              <a:t>(9, 23-12,54) </a:t>
            </a:r>
            <a:r>
              <a:rPr lang="it-IT" b="1" dirty="0">
                <a:solidFill>
                  <a:srgbClr val="FF0000"/>
                </a:solidFill>
              </a:rPr>
              <a:t>è dedicata al fratello </a:t>
            </a:r>
            <a:r>
              <a:rPr lang="it-IT" b="1" dirty="0" err="1">
                <a:solidFill>
                  <a:srgbClr val="FF0000"/>
                </a:solidFill>
              </a:rPr>
              <a:t>Gionata</a:t>
            </a:r>
            <a:r>
              <a:rPr lang="it-IT" b="1" dirty="0"/>
              <a:t> </a:t>
            </a:r>
            <a:r>
              <a:rPr lang="it-IT" dirty="0"/>
              <a:t>che, grazie a un’abile azione diplomatica, ottiene vari vantaggi religiosi, politici ed economici, muore vittima di un tranello del nemico.</a:t>
            </a:r>
          </a:p>
          <a:p>
            <a:pPr marL="90488" indent="-90488" algn="just">
              <a:buFontTx/>
              <a:buChar char="-"/>
            </a:pPr>
            <a:r>
              <a:rPr lang="it-IT" b="1" dirty="0">
                <a:solidFill>
                  <a:srgbClr val="FF0000"/>
                </a:solidFill>
              </a:rPr>
              <a:t>La terza parte </a:t>
            </a:r>
            <a:r>
              <a:rPr lang="it-IT" dirty="0"/>
              <a:t>(cc. 13-16), </a:t>
            </a:r>
            <a:r>
              <a:rPr lang="it-IT" b="1" dirty="0">
                <a:solidFill>
                  <a:srgbClr val="FF0000"/>
                </a:solidFill>
              </a:rPr>
              <a:t>tratta di Simone</a:t>
            </a:r>
            <a:r>
              <a:rPr lang="it-IT" dirty="0"/>
              <a:t>, che porta al pieno  riconoscimento della libertà politica e religiosa per i giudei. Il giudaismo ha lottato per la libertà di poter vivere secondo la legge di Dio e le proprie tradizioni. Non sono mancati i tradimenti, ma l’eroismo ha vinto e ha salvato il popolo, la sua fede e la sua libertà.</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48</a:t>
            </a:fld>
            <a:endParaRPr lang="it-IT"/>
          </a:p>
        </p:txBody>
      </p:sp>
      <p:sp>
        <p:nvSpPr>
          <p:cNvPr id="11" name="CasellaDiTesto 10"/>
          <p:cNvSpPr txBox="1"/>
          <p:nvPr/>
        </p:nvSpPr>
        <p:spPr>
          <a:xfrm>
            <a:off x="251520" y="1340768"/>
            <a:ext cx="8568952" cy="830997"/>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latin typeface="Times New Roman" pitchFamily="18" charset="0"/>
                <a:cs typeface="Times New Roman" pitchFamily="18" charset="0"/>
              </a:rPr>
              <a:t>Quattro sono considerati “Grandi profeti”:</a:t>
            </a:r>
          </a:p>
          <a:p>
            <a:pPr algn="ctr"/>
            <a:r>
              <a:rPr lang="it-IT" sz="2400" b="1" dirty="0">
                <a:solidFill>
                  <a:srgbClr val="002060"/>
                </a:solidFill>
                <a:latin typeface="Times New Roman" pitchFamily="18" charset="0"/>
                <a:cs typeface="Times New Roman" pitchFamily="18" charset="0"/>
              </a:rPr>
              <a:t>ISAIA, GEREMIA, EZECHIELE, DANIELE</a:t>
            </a:r>
            <a:endParaRPr lang="it-IT" sz="2000" b="1" dirty="0">
              <a:solidFill>
                <a:srgbClr val="002060"/>
              </a:solidFill>
              <a:latin typeface="Times New Roman" pitchFamily="18" charset="0"/>
              <a:cs typeface="Times New Roman" pitchFamily="18" charset="0"/>
            </a:endParaRPr>
          </a:p>
        </p:txBody>
      </p:sp>
      <p:sp>
        <p:nvSpPr>
          <p:cNvPr id="32" name="CasellaDiTesto 31"/>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Caratteristiche dei libri profetici</a:t>
            </a:r>
          </a:p>
        </p:txBody>
      </p:sp>
      <p:sp>
        <p:nvSpPr>
          <p:cNvPr id="33" name="CasellaDiTesto 32"/>
          <p:cNvSpPr txBox="1"/>
          <p:nvPr/>
        </p:nvSpPr>
        <p:spPr>
          <a:xfrm>
            <a:off x="251520" y="2420888"/>
            <a:ext cx="8568952" cy="1569660"/>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latin typeface="Times New Roman" pitchFamily="18" charset="0"/>
                <a:cs typeface="Times New Roman" pitchFamily="18" charset="0"/>
              </a:rPr>
              <a:t>Isaia raccoglie la voce di tre autori:</a:t>
            </a:r>
          </a:p>
          <a:p>
            <a:r>
              <a:rPr lang="it-IT" sz="2400" b="1" dirty="0">
                <a:solidFill>
                  <a:srgbClr val="002060"/>
                </a:solidFill>
                <a:latin typeface="Times New Roman" pitchFamily="18" charset="0"/>
                <a:cs typeface="Times New Roman" pitchFamily="18" charset="0"/>
              </a:rPr>
              <a:t>Il classico Isaia dell’VIII sec. a.C. (cap. 1-39);</a:t>
            </a:r>
          </a:p>
          <a:p>
            <a:r>
              <a:rPr lang="it-IT" sz="2400" b="1" dirty="0">
                <a:solidFill>
                  <a:srgbClr val="002060"/>
                </a:solidFill>
                <a:latin typeface="Times New Roman" pitchFamily="18" charset="0"/>
                <a:cs typeface="Times New Roman" pitchFamily="18" charset="0"/>
              </a:rPr>
              <a:t>Secondo Isaia, </a:t>
            </a:r>
            <a:r>
              <a:rPr lang="it-IT" sz="2400" b="1" dirty="0" err="1">
                <a:solidFill>
                  <a:srgbClr val="002060"/>
                </a:solidFill>
                <a:latin typeface="Times New Roman" pitchFamily="18" charset="0"/>
                <a:cs typeface="Times New Roman" pitchFamily="18" charset="0"/>
              </a:rPr>
              <a:t>VI</a:t>
            </a:r>
            <a:r>
              <a:rPr lang="it-IT" sz="2400" b="1" dirty="0">
                <a:solidFill>
                  <a:srgbClr val="002060"/>
                </a:solidFill>
                <a:latin typeface="Times New Roman" pitchFamily="18" charset="0"/>
                <a:cs typeface="Times New Roman" pitchFamily="18" charset="0"/>
              </a:rPr>
              <a:t> sec. a.C. (cap. 40-55);</a:t>
            </a:r>
          </a:p>
          <a:p>
            <a:r>
              <a:rPr lang="it-IT" sz="2400" b="1" dirty="0">
                <a:solidFill>
                  <a:srgbClr val="002060"/>
                </a:solidFill>
                <a:latin typeface="Times New Roman" pitchFamily="18" charset="0"/>
                <a:cs typeface="Times New Roman" pitchFamily="18" charset="0"/>
              </a:rPr>
              <a:t>Terzo Isaia, (cap. 56-66). </a:t>
            </a:r>
            <a:endParaRPr lang="it-IT" sz="2000" b="1" dirty="0">
              <a:solidFill>
                <a:srgbClr val="002060"/>
              </a:solidFill>
              <a:latin typeface="Times New Roman" pitchFamily="18" charset="0"/>
              <a:cs typeface="Times New Roman" pitchFamily="18" charset="0"/>
            </a:endParaRPr>
          </a:p>
        </p:txBody>
      </p:sp>
      <p:sp>
        <p:nvSpPr>
          <p:cNvPr id="34" name="CasellaDiTesto 33"/>
          <p:cNvSpPr txBox="1"/>
          <p:nvPr/>
        </p:nvSpPr>
        <p:spPr>
          <a:xfrm>
            <a:off x="251520" y="4221088"/>
            <a:ext cx="8568952" cy="461665"/>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latin typeface="Times New Roman" pitchFamily="18" charset="0"/>
                <a:cs typeface="Times New Roman" pitchFamily="18" charset="0"/>
              </a:rPr>
              <a:t>Il “romantico” Geremia ha due allegati: Lamentazioni e </a:t>
            </a:r>
            <a:r>
              <a:rPr lang="it-IT" sz="2400" b="1" dirty="0" err="1">
                <a:solidFill>
                  <a:srgbClr val="002060"/>
                </a:solidFill>
                <a:latin typeface="Times New Roman" pitchFamily="18" charset="0"/>
                <a:cs typeface="Times New Roman" pitchFamily="18" charset="0"/>
              </a:rPr>
              <a:t>Baruc</a:t>
            </a:r>
            <a:endParaRPr lang="it-IT" sz="2000" b="1" dirty="0">
              <a:solidFill>
                <a:srgbClr val="002060"/>
              </a:solidFill>
              <a:latin typeface="Times New Roman" pitchFamily="18" charset="0"/>
              <a:cs typeface="Times New Roman" pitchFamily="18" charset="0"/>
            </a:endParaRPr>
          </a:p>
        </p:txBody>
      </p:sp>
      <p:sp>
        <p:nvSpPr>
          <p:cNvPr id="35" name="CasellaDiTesto 34"/>
          <p:cNvSpPr txBox="1"/>
          <p:nvPr/>
        </p:nvSpPr>
        <p:spPr>
          <a:xfrm>
            <a:off x="251520" y="4869160"/>
            <a:ext cx="8568952" cy="1200329"/>
          </a:xfrm>
          <a:prstGeom prst="rect">
            <a:avLst/>
          </a:prstGeom>
          <a:solidFill>
            <a:schemeClr val="accent3">
              <a:lumMod val="20000"/>
              <a:lumOff val="80000"/>
            </a:schemeClr>
          </a:solidFill>
          <a:ln w="25400">
            <a:solidFill>
              <a:srgbClr val="FF0000"/>
            </a:solidFill>
          </a:ln>
        </p:spPr>
        <p:txBody>
          <a:bodyPr wrap="square" rtlCol="0">
            <a:spAutoFit/>
          </a:bodyPr>
          <a:lstStyle/>
          <a:p>
            <a:pPr algn="ctr"/>
            <a:r>
              <a:rPr lang="it-IT" sz="2400" b="1" dirty="0">
                <a:solidFill>
                  <a:srgbClr val="002060"/>
                </a:solidFill>
                <a:latin typeface="Times New Roman" pitchFamily="18" charset="0"/>
                <a:cs typeface="Times New Roman" pitchFamily="18" charset="0"/>
              </a:rPr>
              <a:t>12 profeti sono detti “minori” e sono: </a:t>
            </a:r>
            <a:r>
              <a:rPr lang="it-IT" sz="2400" b="1" dirty="0" err="1">
                <a:solidFill>
                  <a:srgbClr val="002060"/>
                </a:solidFill>
                <a:latin typeface="Times New Roman" pitchFamily="18" charset="0"/>
                <a:cs typeface="Times New Roman" pitchFamily="18" charset="0"/>
              </a:rPr>
              <a:t>Osea</a:t>
            </a:r>
            <a:r>
              <a:rPr lang="it-IT" sz="2400" b="1" dirty="0">
                <a:solidFill>
                  <a:srgbClr val="002060"/>
                </a:solidFill>
                <a:latin typeface="Times New Roman" pitchFamily="18" charset="0"/>
                <a:cs typeface="Times New Roman" pitchFamily="18" charset="0"/>
              </a:rPr>
              <a:t>, </a:t>
            </a:r>
            <a:r>
              <a:rPr lang="it-IT" sz="2400" b="1" dirty="0" err="1">
                <a:solidFill>
                  <a:srgbClr val="002060"/>
                </a:solidFill>
                <a:latin typeface="Times New Roman" pitchFamily="18" charset="0"/>
                <a:cs typeface="Times New Roman" pitchFamily="18" charset="0"/>
              </a:rPr>
              <a:t>Gioele</a:t>
            </a:r>
            <a:r>
              <a:rPr lang="it-IT" sz="2400" b="1" dirty="0">
                <a:solidFill>
                  <a:srgbClr val="002060"/>
                </a:solidFill>
                <a:latin typeface="Times New Roman" pitchFamily="18" charset="0"/>
                <a:cs typeface="Times New Roman" pitchFamily="18" charset="0"/>
              </a:rPr>
              <a:t>, Amos, </a:t>
            </a:r>
            <a:r>
              <a:rPr lang="it-IT" sz="2400" b="1" dirty="0" err="1">
                <a:solidFill>
                  <a:srgbClr val="002060"/>
                </a:solidFill>
                <a:latin typeface="Times New Roman" pitchFamily="18" charset="0"/>
                <a:cs typeface="Times New Roman" pitchFamily="18" charset="0"/>
              </a:rPr>
              <a:t>Abdia</a:t>
            </a:r>
            <a:r>
              <a:rPr lang="it-IT" sz="2400" b="1" dirty="0">
                <a:solidFill>
                  <a:srgbClr val="002060"/>
                </a:solidFill>
                <a:latin typeface="Times New Roman" pitchFamily="18" charset="0"/>
                <a:cs typeface="Times New Roman" pitchFamily="18" charset="0"/>
              </a:rPr>
              <a:t>, Giona, </a:t>
            </a:r>
            <a:r>
              <a:rPr lang="it-IT" sz="2400" b="1" dirty="0" err="1">
                <a:solidFill>
                  <a:srgbClr val="002060"/>
                </a:solidFill>
                <a:latin typeface="Times New Roman" pitchFamily="18" charset="0"/>
                <a:cs typeface="Times New Roman" pitchFamily="18" charset="0"/>
              </a:rPr>
              <a:t>Michea</a:t>
            </a:r>
            <a:r>
              <a:rPr lang="it-IT" sz="2400" b="1" dirty="0">
                <a:solidFill>
                  <a:srgbClr val="002060"/>
                </a:solidFill>
                <a:latin typeface="Times New Roman" pitchFamily="18" charset="0"/>
                <a:cs typeface="Times New Roman" pitchFamily="18" charset="0"/>
              </a:rPr>
              <a:t>, </a:t>
            </a:r>
            <a:r>
              <a:rPr lang="it-IT" sz="2400" b="1" dirty="0" err="1">
                <a:solidFill>
                  <a:srgbClr val="002060"/>
                </a:solidFill>
                <a:latin typeface="Times New Roman" pitchFamily="18" charset="0"/>
                <a:cs typeface="Times New Roman" pitchFamily="18" charset="0"/>
              </a:rPr>
              <a:t>Naum</a:t>
            </a:r>
            <a:r>
              <a:rPr lang="it-IT" sz="2400" b="1" dirty="0">
                <a:solidFill>
                  <a:srgbClr val="002060"/>
                </a:solidFill>
                <a:latin typeface="Times New Roman" pitchFamily="18" charset="0"/>
                <a:cs typeface="Times New Roman" pitchFamily="18" charset="0"/>
              </a:rPr>
              <a:t>, Abacuc, </a:t>
            </a:r>
            <a:r>
              <a:rPr lang="it-IT" sz="2400" b="1" dirty="0" err="1">
                <a:solidFill>
                  <a:srgbClr val="002060"/>
                </a:solidFill>
                <a:latin typeface="Times New Roman" pitchFamily="18" charset="0"/>
                <a:cs typeface="Times New Roman" pitchFamily="18" charset="0"/>
              </a:rPr>
              <a:t>Sofonia</a:t>
            </a:r>
            <a:r>
              <a:rPr lang="it-IT" sz="2400" b="1" dirty="0">
                <a:solidFill>
                  <a:srgbClr val="002060"/>
                </a:solidFill>
                <a:latin typeface="Times New Roman" pitchFamily="18" charset="0"/>
                <a:cs typeface="Times New Roman" pitchFamily="18" charset="0"/>
              </a:rPr>
              <a:t>, </a:t>
            </a:r>
            <a:r>
              <a:rPr lang="it-IT" sz="2400" b="1" dirty="0" err="1">
                <a:solidFill>
                  <a:srgbClr val="002060"/>
                </a:solidFill>
                <a:latin typeface="Times New Roman" pitchFamily="18" charset="0"/>
                <a:cs typeface="Times New Roman" pitchFamily="18" charset="0"/>
              </a:rPr>
              <a:t>Aggeo</a:t>
            </a:r>
            <a:r>
              <a:rPr lang="it-IT" sz="2400" b="1" dirty="0">
                <a:solidFill>
                  <a:srgbClr val="002060"/>
                </a:solidFill>
                <a:latin typeface="Times New Roman" pitchFamily="18" charset="0"/>
                <a:cs typeface="Times New Roman" pitchFamily="18" charset="0"/>
              </a:rPr>
              <a:t>, Zaccaria e </a:t>
            </a:r>
            <a:r>
              <a:rPr lang="it-IT" sz="2400" b="1" dirty="0" err="1">
                <a:solidFill>
                  <a:srgbClr val="002060"/>
                </a:solidFill>
                <a:latin typeface="Times New Roman" pitchFamily="18" charset="0"/>
                <a:cs typeface="Times New Roman" pitchFamily="18" charset="0"/>
              </a:rPr>
              <a:t>Malachia</a:t>
            </a:r>
            <a:endParaRPr lang="it-IT" sz="2000" b="1" dirty="0">
              <a:solidFill>
                <a:srgbClr val="002060"/>
              </a:solidFill>
              <a:latin typeface="Times New Roman" pitchFamily="18" charset="0"/>
              <a:cs typeface="Times New Roman" pitchFamily="18" charset="0"/>
            </a:endParaRPr>
          </a:p>
        </p:txBody>
      </p:sp>
      <p:sp>
        <p:nvSpPr>
          <p:cNvPr id="36" name="Personalizzato 35">
            <a:hlinkClick r:id="rId2" action="ppaction://hlinksldjump" highlightClick="1"/>
          </p:cNvPr>
          <p:cNvSpPr/>
          <p:nvPr/>
        </p:nvSpPr>
        <p:spPr>
          <a:xfrm>
            <a:off x="8244408" y="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animBg="1"/>
      <p:bldP spid="34" grpId="0" animBg="1"/>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49</a:t>
            </a:fld>
            <a:endParaRPr lang="it-IT"/>
          </a:p>
        </p:txBody>
      </p:sp>
      <p:sp>
        <p:nvSpPr>
          <p:cNvPr id="11" name="CasellaDiTesto 10"/>
          <p:cNvSpPr txBox="1"/>
          <p:nvPr/>
        </p:nvSpPr>
        <p:spPr>
          <a:xfrm>
            <a:off x="2195736" y="980728"/>
            <a:ext cx="6696744" cy="4524315"/>
          </a:xfrm>
          <a:prstGeom prst="rect">
            <a:avLst/>
          </a:prstGeom>
          <a:solidFill>
            <a:schemeClr val="accent3">
              <a:lumMod val="20000"/>
              <a:lumOff val="80000"/>
            </a:schemeClr>
          </a:solidFill>
          <a:ln w="25400">
            <a:solidFill>
              <a:srgbClr val="FF0000"/>
            </a:solidFill>
          </a:ln>
        </p:spPr>
        <p:txBody>
          <a:bodyPr wrap="square" rtlCol="0">
            <a:spAutoFit/>
          </a:bodyPr>
          <a:lstStyle/>
          <a:p>
            <a:r>
              <a:rPr lang="it-IT" sz="2400" b="1" dirty="0">
                <a:solidFill>
                  <a:srgbClr val="002060"/>
                </a:solidFill>
                <a:latin typeface="Times New Roman" pitchFamily="18" charset="0"/>
                <a:cs typeface="Times New Roman" pitchFamily="18" charset="0"/>
              </a:rPr>
              <a:t>Isaia</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Osea</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Naum</a:t>
            </a:r>
          </a:p>
          <a:p>
            <a:r>
              <a:rPr lang="it-IT" sz="2400" b="1" dirty="0">
                <a:solidFill>
                  <a:srgbClr val="00B0F0"/>
                </a:solidFill>
                <a:latin typeface="Times New Roman" pitchFamily="18" charset="0"/>
                <a:cs typeface="Times New Roman" pitchFamily="18" charset="0"/>
              </a:rPr>
              <a:t>		</a:t>
            </a:r>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Geremia    		Gioele</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	 Abacuc</a:t>
            </a:r>
          </a:p>
          <a:p>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Lamentazioni	</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 Amos              Sofonia</a:t>
            </a:r>
          </a:p>
          <a:p>
            <a:r>
              <a:rPr lang="it-IT" sz="2400" b="1" dirty="0">
                <a:solidFill>
                  <a:srgbClr val="00B0F0"/>
                </a:solidFill>
                <a:latin typeface="Times New Roman" pitchFamily="18" charset="0"/>
                <a:cs typeface="Times New Roman" pitchFamily="18" charset="0"/>
              </a:rPr>
              <a:t>                                                                 </a:t>
            </a:r>
          </a:p>
          <a:p>
            <a:r>
              <a:rPr lang="it-IT" sz="2400" b="1" dirty="0">
                <a:solidFill>
                  <a:srgbClr val="002060"/>
                </a:solidFill>
                <a:latin typeface="Times New Roman" pitchFamily="18" charset="0"/>
                <a:cs typeface="Times New Roman" pitchFamily="18" charset="0"/>
              </a:rPr>
              <a:t>Baruc </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Abdia </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Aggeo</a:t>
            </a:r>
            <a:r>
              <a:rPr lang="it-IT" sz="2400" b="1" dirty="0">
                <a:solidFill>
                  <a:srgbClr val="00B0F0"/>
                </a:solidFill>
                <a:latin typeface="Times New Roman" pitchFamily="18" charset="0"/>
                <a:cs typeface="Times New Roman" pitchFamily="18" charset="0"/>
              </a:rPr>
              <a:t>          </a:t>
            </a:r>
          </a:p>
          <a:p>
            <a:endParaRPr lang="it-IT" sz="2400" b="1" dirty="0">
              <a:solidFill>
                <a:srgbClr val="00B0F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Ezechiele                   Giona</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Zaccaria</a:t>
            </a:r>
            <a:endParaRPr lang="it-IT" sz="2400" b="1" dirty="0">
              <a:solidFill>
                <a:srgbClr val="00B0F0"/>
              </a:solidFill>
              <a:latin typeface="Times New Roman" pitchFamily="18" charset="0"/>
              <a:cs typeface="Times New Roman" pitchFamily="18" charset="0"/>
            </a:endParaRPr>
          </a:p>
          <a:p>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Daniele                    Michea</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Malachia</a:t>
            </a:r>
            <a:r>
              <a:rPr lang="it-IT" sz="2400" b="1" dirty="0">
                <a:solidFill>
                  <a:srgbClr val="00B0F0"/>
                </a:solidFill>
                <a:latin typeface="Times New Roman" pitchFamily="18" charset="0"/>
                <a:cs typeface="Times New Roman" pitchFamily="18" charset="0"/>
              </a:rPr>
              <a:t>                                                         	</a:t>
            </a:r>
            <a:endParaRPr lang="it-IT" sz="2400" b="1" dirty="0">
              <a:solidFill>
                <a:srgbClr val="002060"/>
              </a:solidFill>
              <a:latin typeface="Times New Roman" pitchFamily="18" charset="0"/>
              <a:cs typeface="Times New Roman" pitchFamily="18" charset="0"/>
            </a:endParaRPr>
          </a:p>
        </p:txBody>
      </p:sp>
      <p:sp>
        <p:nvSpPr>
          <p:cNvPr id="21" name="Freccia a destra 20"/>
          <p:cNvSpPr/>
          <p:nvPr/>
        </p:nvSpPr>
        <p:spPr>
          <a:xfrm>
            <a:off x="179512" y="2586616"/>
            <a:ext cx="1872208"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bg1"/>
                </a:solidFill>
                <a:latin typeface="Arial Black" pitchFamily="34" charset="0"/>
              </a:rPr>
              <a:t>I Libri Profetici</a:t>
            </a:r>
          </a:p>
        </p:txBody>
      </p:sp>
      <p:sp>
        <p:nvSpPr>
          <p:cNvPr id="10" name="Avanti o successivo 9">
            <a:hlinkClick r:id="rId2" action="ppaction://hlinksldjump" highlightClick="1"/>
          </p:cNvPr>
          <p:cNvSpPr/>
          <p:nvPr/>
        </p:nvSpPr>
        <p:spPr>
          <a:xfrm>
            <a:off x="4192588" y="1114237"/>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vanti o successivo 12">
            <a:hlinkClick r:id="rId3" action="ppaction://hlinksldjump" highlightClick="1"/>
          </p:cNvPr>
          <p:cNvSpPr/>
          <p:nvPr/>
        </p:nvSpPr>
        <p:spPr>
          <a:xfrm>
            <a:off x="4192588" y="172984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rId4" action="ppaction://hlinksldjump" highlightClick="1"/>
          </p:cNvPr>
          <p:cNvSpPr/>
          <p:nvPr/>
        </p:nvSpPr>
        <p:spPr>
          <a:xfrm>
            <a:off x="4192588" y="248945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rId5" action="ppaction://hlinksldjump" highlightClick="1"/>
          </p:cNvPr>
          <p:cNvSpPr/>
          <p:nvPr/>
        </p:nvSpPr>
        <p:spPr>
          <a:xfrm>
            <a:off x="4192588" y="3198684"/>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vanti o successivo 15">
            <a:hlinkClick r:id="rId6" action="ppaction://hlinksldjump" highlightClick="1"/>
          </p:cNvPr>
          <p:cNvSpPr/>
          <p:nvPr/>
        </p:nvSpPr>
        <p:spPr>
          <a:xfrm>
            <a:off x="4192588" y="471333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rId7" action="ppaction://hlinksldjump" highlightClick="1"/>
          </p:cNvPr>
          <p:cNvSpPr/>
          <p:nvPr/>
        </p:nvSpPr>
        <p:spPr>
          <a:xfrm>
            <a:off x="4192588" y="3958303"/>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vanti o successivo 18">
            <a:hlinkClick r:id="rId8" action="ppaction://hlinksldjump" highlightClick="1"/>
          </p:cNvPr>
          <p:cNvSpPr/>
          <p:nvPr/>
        </p:nvSpPr>
        <p:spPr>
          <a:xfrm>
            <a:off x="6012160" y="3957254"/>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vanti o successivo 19">
            <a:hlinkClick r:id="rId9" action="ppaction://hlinksldjump" highlightClick="1"/>
          </p:cNvPr>
          <p:cNvSpPr/>
          <p:nvPr/>
        </p:nvSpPr>
        <p:spPr>
          <a:xfrm>
            <a:off x="6002474" y="3221585"/>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Avanti o successivo 21">
            <a:hlinkClick r:id="rId10" action="ppaction://hlinksldjump" highlightClick="1"/>
          </p:cNvPr>
          <p:cNvSpPr/>
          <p:nvPr/>
        </p:nvSpPr>
        <p:spPr>
          <a:xfrm>
            <a:off x="6012160" y="1114237"/>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Avanti o successivo 22">
            <a:hlinkClick r:id="rId11" action="ppaction://hlinksldjump" highlightClick="1"/>
          </p:cNvPr>
          <p:cNvSpPr/>
          <p:nvPr/>
        </p:nvSpPr>
        <p:spPr>
          <a:xfrm>
            <a:off x="6012160" y="1769281"/>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vanti o successivo 24">
            <a:hlinkClick r:id="rId12" action="ppaction://hlinksldjump" highlightClick="1"/>
          </p:cNvPr>
          <p:cNvSpPr/>
          <p:nvPr/>
        </p:nvSpPr>
        <p:spPr>
          <a:xfrm>
            <a:off x="6012160" y="248945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Avanti o successivo 25">
            <a:hlinkClick r:id="rId13" action="ppaction://hlinksldjump" highlightClick="1"/>
          </p:cNvPr>
          <p:cNvSpPr/>
          <p:nvPr/>
        </p:nvSpPr>
        <p:spPr>
          <a:xfrm>
            <a:off x="8234120" y="105273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Avanti o successivo 26">
            <a:hlinkClick r:id="rId14" action="ppaction://hlinksldjump" highlightClick="1"/>
          </p:cNvPr>
          <p:cNvSpPr/>
          <p:nvPr/>
        </p:nvSpPr>
        <p:spPr>
          <a:xfrm>
            <a:off x="8229600" y="1769281"/>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Avanti o successivo 27">
            <a:hlinkClick r:id="rId15" action="ppaction://hlinksldjump" highlightClick="1"/>
          </p:cNvPr>
          <p:cNvSpPr/>
          <p:nvPr/>
        </p:nvSpPr>
        <p:spPr>
          <a:xfrm>
            <a:off x="8229600" y="248582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vanti o successivo 28">
            <a:hlinkClick r:id="rId16" action="ppaction://hlinksldjump" highlightClick="1"/>
          </p:cNvPr>
          <p:cNvSpPr/>
          <p:nvPr/>
        </p:nvSpPr>
        <p:spPr>
          <a:xfrm>
            <a:off x="8225552" y="319635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vanti o successivo 29">
            <a:hlinkClick r:id="rId17" action="ppaction://hlinksldjump" highlightClick="1"/>
          </p:cNvPr>
          <p:cNvSpPr/>
          <p:nvPr/>
        </p:nvSpPr>
        <p:spPr>
          <a:xfrm>
            <a:off x="8225552" y="3962111"/>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Avanti o successivo 23">
            <a:hlinkClick r:id="rId18" action="ppaction://hlinksldjump" highlightClick="1"/>
          </p:cNvPr>
          <p:cNvSpPr/>
          <p:nvPr/>
        </p:nvSpPr>
        <p:spPr>
          <a:xfrm>
            <a:off x="6002474" y="471333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vanti o successivo 30">
            <a:hlinkClick r:id="rId19" action="ppaction://hlinksldjump" highlightClick="1"/>
          </p:cNvPr>
          <p:cNvSpPr/>
          <p:nvPr/>
        </p:nvSpPr>
        <p:spPr>
          <a:xfrm>
            <a:off x="8234120" y="4709635"/>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rsonalizzato 35">
            <a:hlinkClick r:id="rId20" action="ppaction://hlinksldjump" highlightClick="1"/>
            <a:extLst>
              <a:ext uri="{FF2B5EF4-FFF2-40B4-BE49-F238E27FC236}">
                <a16:creationId xmlns:a16="http://schemas.microsoft.com/office/drawing/2014/main" id="{C8BF90CC-285E-11BE-BE08-88CB087B5FC4}"/>
              </a:ext>
            </a:extLst>
          </p:cNvPr>
          <p:cNvSpPr/>
          <p:nvPr/>
        </p:nvSpPr>
        <p:spPr>
          <a:xfrm>
            <a:off x="8244408" y="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061E57A7-0329-4E9B-AE94-75ADFC0840E8}"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a:t>
            </a:fld>
            <a:endParaRPr lang="it-IT"/>
          </a:p>
        </p:txBody>
      </p:sp>
      <p:sp>
        <p:nvSpPr>
          <p:cNvPr id="9" name="CasellaDiTesto 8"/>
          <p:cNvSpPr txBox="1"/>
          <p:nvPr/>
        </p:nvSpPr>
        <p:spPr>
          <a:xfrm>
            <a:off x="323528" y="692696"/>
            <a:ext cx="8496944" cy="523220"/>
          </a:xfrm>
          <a:prstGeom prst="rect">
            <a:avLst/>
          </a:prstGeom>
          <a:noFill/>
        </p:spPr>
        <p:txBody>
          <a:bodyPr wrap="square" rtlCol="0">
            <a:spAutoFit/>
          </a:bodyPr>
          <a:lstStyle/>
          <a:p>
            <a:pPr algn="ctr"/>
            <a:r>
              <a:rPr lang="it-IT" sz="2800" b="1" dirty="0">
                <a:solidFill>
                  <a:schemeClr val="accent2">
                    <a:lumMod val="75000"/>
                  </a:schemeClr>
                </a:solidFill>
              </a:rPr>
              <a:t>II. Il tempo dei Giudici e dei Re</a:t>
            </a:r>
          </a:p>
        </p:txBody>
      </p:sp>
      <p:sp>
        <p:nvSpPr>
          <p:cNvPr id="21" name="Rettangolo 20"/>
          <p:cNvSpPr/>
          <p:nvPr/>
        </p:nvSpPr>
        <p:spPr>
          <a:xfrm>
            <a:off x="251520" y="119675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La conquista della terra sotto la guida di Giosuè</a:t>
            </a:r>
          </a:p>
          <a:p>
            <a:pPr algn="ctr"/>
            <a:r>
              <a:rPr lang="it-IT" sz="2400" b="1" dirty="0">
                <a:solidFill>
                  <a:schemeClr val="accent2">
                    <a:lumMod val="75000"/>
                  </a:schemeClr>
                </a:solidFill>
              </a:rPr>
              <a:t>(Gs. 1-11.24)</a:t>
            </a:r>
          </a:p>
        </p:txBody>
      </p:sp>
      <p:sp>
        <p:nvSpPr>
          <p:cNvPr id="22" name="Rettangolo 21"/>
          <p:cNvSpPr/>
          <p:nvPr/>
        </p:nvSpPr>
        <p:spPr>
          <a:xfrm>
            <a:off x="251520" y="227687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Il popolo guidato dai Giudici</a:t>
            </a:r>
          </a:p>
          <a:p>
            <a:pPr algn="ctr"/>
            <a:r>
              <a:rPr lang="it-IT" sz="2400" b="1" dirty="0">
                <a:solidFill>
                  <a:schemeClr val="accent2">
                    <a:lumMod val="75000"/>
                  </a:schemeClr>
                </a:solidFill>
              </a:rPr>
              <a:t>(</a:t>
            </a:r>
            <a:r>
              <a:rPr lang="it-IT" sz="2400" b="1" dirty="0" err="1">
                <a:solidFill>
                  <a:schemeClr val="accent2">
                    <a:lumMod val="75000"/>
                  </a:schemeClr>
                </a:solidFill>
              </a:rPr>
              <a:t>Gc</a:t>
            </a:r>
            <a:r>
              <a:rPr lang="it-IT" sz="2400" b="1" dirty="0">
                <a:solidFill>
                  <a:schemeClr val="accent2">
                    <a:lumMod val="75000"/>
                  </a:schemeClr>
                </a:solidFill>
              </a:rPr>
              <a:t>. 2-16; 1Sam. 1-7)</a:t>
            </a:r>
          </a:p>
        </p:txBody>
      </p:sp>
      <p:sp>
        <p:nvSpPr>
          <p:cNvPr id="23" name="Rettangolo 22"/>
          <p:cNvSpPr/>
          <p:nvPr/>
        </p:nvSpPr>
        <p:spPr>
          <a:xfrm>
            <a:off x="251520" y="335699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Saul primo re, eletto e rigettato</a:t>
            </a:r>
          </a:p>
          <a:p>
            <a:pPr algn="ctr"/>
            <a:r>
              <a:rPr lang="it-IT" sz="2400" b="1" dirty="0">
                <a:solidFill>
                  <a:schemeClr val="accent2">
                    <a:lumMod val="75000"/>
                  </a:schemeClr>
                </a:solidFill>
              </a:rPr>
              <a:t>(1Sam. 8-15)</a:t>
            </a:r>
          </a:p>
        </p:txBody>
      </p:sp>
      <p:sp>
        <p:nvSpPr>
          <p:cNvPr id="24" name="Rettangolo 23"/>
          <p:cNvSpPr/>
          <p:nvPr/>
        </p:nvSpPr>
        <p:spPr>
          <a:xfrm>
            <a:off x="251520" y="443711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Davide, il re che fa di Gerusalemme la grande capitale del regno</a:t>
            </a:r>
          </a:p>
          <a:p>
            <a:pPr algn="ctr"/>
            <a:r>
              <a:rPr lang="it-IT" sz="2400" b="1" dirty="0">
                <a:solidFill>
                  <a:schemeClr val="accent2">
                    <a:lumMod val="75000"/>
                  </a:schemeClr>
                </a:solidFill>
              </a:rPr>
              <a:t>(1Sam. 16-31; 2Sam. 1-20)</a:t>
            </a:r>
          </a:p>
        </p:txBody>
      </p:sp>
      <p:sp>
        <p:nvSpPr>
          <p:cNvPr id="25" name="Rettangolo 24"/>
          <p:cNvSpPr/>
          <p:nvPr/>
        </p:nvSpPr>
        <p:spPr>
          <a:xfrm>
            <a:off x="251520" y="5517232"/>
            <a:ext cx="8640960" cy="7920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rPr>
              <a:t>Salomone, il re sapiente che edifica il tempio</a:t>
            </a:r>
          </a:p>
          <a:p>
            <a:pPr algn="ctr"/>
            <a:r>
              <a:rPr lang="it-IT" sz="2400" b="1" dirty="0">
                <a:solidFill>
                  <a:schemeClr val="accent2">
                    <a:lumMod val="75000"/>
                  </a:schemeClr>
                </a:solidFill>
              </a:rPr>
              <a:t>(1Re 1-3; 5. 8-11)</a:t>
            </a:r>
          </a:p>
        </p:txBody>
      </p:sp>
      <p:sp>
        <p:nvSpPr>
          <p:cNvPr id="2" name="Ritorno 1">
            <a:hlinkClick r:id="rId2" action="ppaction://hlinksldjump" highlightClick="1"/>
            <a:extLst>
              <a:ext uri="{FF2B5EF4-FFF2-40B4-BE49-F238E27FC236}">
                <a16:creationId xmlns:a16="http://schemas.microsoft.com/office/drawing/2014/main" id="{672E4D87-8439-6A24-4E65-5D85AC15596E}"/>
              </a:ext>
            </a:extLst>
          </p:cNvPr>
          <p:cNvSpPr/>
          <p:nvPr/>
        </p:nvSpPr>
        <p:spPr>
          <a:xfrm>
            <a:off x="0" y="5472"/>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49AF70B1-A922-CC48-12CB-C844A5D28F14}"/>
              </a:ext>
            </a:extLst>
          </p:cNvPr>
          <p:cNvSpPr/>
          <p:nvPr/>
        </p:nvSpPr>
        <p:spPr>
          <a:xfrm>
            <a:off x="4408612" y="202484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0E4ACA2D-62E9-235D-4FA4-5205AB1CD1AC}"/>
              </a:ext>
            </a:extLst>
          </p:cNvPr>
          <p:cNvSpPr/>
          <p:nvPr/>
        </p:nvSpPr>
        <p:spPr>
          <a:xfrm>
            <a:off x="4408612" y="310496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24114F6B-9603-33F6-730A-B9688B564980}"/>
              </a:ext>
            </a:extLst>
          </p:cNvPr>
          <p:cNvSpPr/>
          <p:nvPr/>
        </p:nvSpPr>
        <p:spPr>
          <a:xfrm>
            <a:off x="4408612" y="418508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347C5DE7-4833-8010-3EA1-3504AC055FFA}"/>
              </a:ext>
            </a:extLst>
          </p:cNvPr>
          <p:cNvSpPr/>
          <p:nvPr/>
        </p:nvSpPr>
        <p:spPr>
          <a:xfrm>
            <a:off x="4427984" y="526520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4" grpId="0" animBg="1"/>
      <p:bldP spid="5" grpId="0" animBg="1"/>
      <p:bldP spid="6"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Isaia</a:t>
            </a:r>
          </a:p>
        </p:txBody>
      </p:sp>
      <p:sp>
        <p:nvSpPr>
          <p:cNvPr id="13" name="CasellaDiTesto 12"/>
          <p:cNvSpPr txBox="1"/>
          <p:nvPr/>
        </p:nvSpPr>
        <p:spPr>
          <a:xfrm>
            <a:off x="251520" y="1196752"/>
            <a:ext cx="8640960" cy="4247317"/>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L’attività profetica di Isaia, nato verso il 765 a.C. si estende dal 739 al 701 a.C.</a:t>
            </a:r>
            <a:r>
              <a:rPr lang="it-IT" dirty="0"/>
              <a:t> Il suo tempo fu caratterizzato dall’affermarsi della potenza assira in medio oriente, con disastrose conseguenze per i regni di Giuda e d’Israele.</a:t>
            </a:r>
          </a:p>
          <a:p>
            <a:pPr marL="90488" indent="-90488" algn="just">
              <a:buFontTx/>
              <a:buChar char="-"/>
            </a:pPr>
            <a:r>
              <a:rPr lang="it-IT" b="1" dirty="0">
                <a:solidFill>
                  <a:srgbClr val="FF0000"/>
                </a:solidFill>
              </a:rPr>
              <a:t>Il libro rivela periodi diversi della storia d’Israele</a:t>
            </a:r>
            <a:r>
              <a:rPr lang="it-IT" dirty="0"/>
              <a:t>: il tempo di Isaia, quello dell’esilio e il postesilio. Si parla perciò di un </a:t>
            </a:r>
            <a:r>
              <a:rPr lang="it-IT" dirty="0">
                <a:solidFill>
                  <a:srgbClr val="FF0000"/>
                </a:solidFill>
              </a:rPr>
              <a:t>primo Isaia </a:t>
            </a:r>
            <a:r>
              <a:rPr lang="it-IT" dirty="0"/>
              <a:t>(cc. 1-39), di un </a:t>
            </a:r>
            <a:r>
              <a:rPr lang="it-IT" dirty="0">
                <a:solidFill>
                  <a:srgbClr val="FF0000"/>
                </a:solidFill>
              </a:rPr>
              <a:t>secondo Isaia </a:t>
            </a:r>
            <a:r>
              <a:rPr lang="it-IT" dirty="0"/>
              <a:t>(cc. 40-55) e di un </a:t>
            </a:r>
            <a:r>
              <a:rPr lang="it-IT" dirty="0">
                <a:solidFill>
                  <a:srgbClr val="FF0000"/>
                </a:solidFill>
              </a:rPr>
              <a:t>terzo Isaia </a:t>
            </a:r>
            <a:r>
              <a:rPr lang="it-IT" dirty="0"/>
              <a:t>(cc. 56-66).</a:t>
            </a:r>
          </a:p>
          <a:p>
            <a:pPr marL="90488" indent="-90488" algn="just">
              <a:buFontTx/>
              <a:buChar char="-"/>
            </a:pPr>
            <a:r>
              <a:rPr lang="it-IT" b="1" dirty="0">
                <a:solidFill>
                  <a:srgbClr val="FF0000"/>
                </a:solidFill>
              </a:rPr>
              <a:t>La prima parte</a:t>
            </a:r>
            <a:r>
              <a:rPr lang="it-IT" dirty="0">
                <a:solidFill>
                  <a:srgbClr val="FF0000"/>
                </a:solidFill>
              </a:rPr>
              <a:t> </a:t>
            </a:r>
            <a:r>
              <a:rPr lang="it-IT" dirty="0"/>
              <a:t>(1-39) è un richiamo alla fede e alla conversione come unico atteggiamento per evitare l’intervento punitivo di Dio che si concretizzerà nell’esilio.</a:t>
            </a:r>
          </a:p>
          <a:p>
            <a:pPr marL="90488" indent="-90488" algn="just">
              <a:buFontTx/>
              <a:buChar char="-"/>
            </a:pPr>
            <a:r>
              <a:rPr lang="it-IT" b="1" dirty="0">
                <a:solidFill>
                  <a:srgbClr val="FF0000"/>
                </a:solidFill>
              </a:rPr>
              <a:t>La seconda parte </a:t>
            </a:r>
            <a:r>
              <a:rPr lang="it-IT" dirty="0"/>
              <a:t>(40-55) è un messaggio di consolazione e annuncia la liberazione a Israele dall’esilio babilonese che avverrà nel 538. In questi capitoli si delinea la figura misteriosa del Servo del Signore che attuerà la vera liberazione attraverso il dono della vita offerta in riscatto di tutti (42, 1-4; 49, 1-6; 4-9; 52,13 – 53,12).</a:t>
            </a:r>
          </a:p>
          <a:p>
            <a:pPr marL="90488" indent="-90488" algn="just">
              <a:buFontTx/>
              <a:buChar char="-"/>
            </a:pPr>
            <a:r>
              <a:rPr lang="it-IT" dirty="0">
                <a:solidFill>
                  <a:srgbClr val="FF0000"/>
                </a:solidFill>
              </a:rPr>
              <a:t>La terza parte </a:t>
            </a:r>
            <a:r>
              <a:rPr lang="it-IT" dirty="0"/>
              <a:t>(56-66) è visto come un secondo esodo accompagnato da gioia e prodigi come quelli del primo esodo, quello dall’Egitto. Gerusalemme e Sion sono il punto di arrivo, ma anche la partenza per proclamare la salvezza ricevuta.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Users\Master\Desktop\nn.jpg"/>
          <p:cNvPicPr>
            <a:picLocks noChangeAspect="1" noChangeArrowheads="1"/>
          </p:cNvPicPr>
          <p:nvPr/>
        </p:nvPicPr>
        <p:blipFill>
          <a:blip r:embed="rId3" cstate="print"/>
          <a:srcRect/>
          <a:stretch>
            <a:fillRect/>
          </a:stretch>
        </p:blipFill>
        <p:spPr bwMode="auto">
          <a:xfrm>
            <a:off x="1835696" y="5526883"/>
            <a:ext cx="2051010" cy="1142477"/>
          </a:xfrm>
          <a:prstGeom prst="rect">
            <a:avLst/>
          </a:prstGeom>
          <a:noFill/>
          <a:ln w="25400">
            <a:solidFill>
              <a:schemeClr val="accent1"/>
            </a:solidFill>
          </a:ln>
        </p:spPr>
      </p:pic>
      <p:pic>
        <p:nvPicPr>
          <p:cNvPr id="1027" name="Picture 3" descr="C:\Users\Master\Desktop\jjjj.jpg"/>
          <p:cNvPicPr>
            <a:picLocks noChangeAspect="1" noChangeArrowheads="1"/>
          </p:cNvPicPr>
          <p:nvPr/>
        </p:nvPicPr>
        <p:blipFill>
          <a:blip r:embed="rId4" cstate="print"/>
          <a:srcRect/>
          <a:stretch>
            <a:fillRect/>
          </a:stretch>
        </p:blipFill>
        <p:spPr bwMode="auto">
          <a:xfrm>
            <a:off x="5436096" y="5517232"/>
            <a:ext cx="1944216" cy="112698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fade">
                                      <p:cBhvr>
                                        <p:cTn id="45" dur="1000"/>
                                        <p:tgtEl>
                                          <p:spTgt spid="13">
                                            <p:txEl>
                                              <p:pRg st="4" end="4"/>
                                            </p:txEl>
                                          </p:spTgt>
                                        </p:tgtEl>
                                      </p:cBhvr>
                                    </p:animEffect>
                                    <p:anim calcmode="lin" valueType="num">
                                      <p:cBhvr>
                                        <p:cTn id="4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Geremia</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profeta Geremia (650-586 a.C.) </a:t>
            </a:r>
            <a:r>
              <a:rPr lang="it-IT" dirty="0"/>
              <a:t>svolge il suo ministero tra il 627 e il 586, nel periodo caratterizzato dal predominio babilonese. Egli assisterà alla distruzione del regno di Giuda  e di Gerusalemme (586) e alla deportazione dei superstiti.</a:t>
            </a:r>
          </a:p>
          <a:p>
            <a:pPr marL="90488" indent="-90488" algn="just">
              <a:buFontTx/>
              <a:buChar char="-"/>
            </a:pPr>
            <a:r>
              <a:rPr lang="it-IT" b="1" dirty="0">
                <a:solidFill>
                  <a:srgbClr val="FF0000"/>
                </a:solidFill>
              </a:rPr>
              <a:t>Il libro, </a:t>
            </a:r>
            <a:r>
              <a:rPr lang="it-IT" dirty="0"/>
              <a:t>che alterna oracoli con molte notizie storiche, si può dividere in tre parti.</a:t>
            </a:r>
          </a:p>
          <a:p>
            <a:pPr marL="90488" indent="-90488" algn="just">
              <a:buFontTx/>
              <a:buChar char="-"/>
            </a:pPr>
            <a:r>
              <a:rPr lang="it-IT" b="1" dirty="0">
                <a:solidFill>
                  <a:srgbClr val="FF0000"/>
                </a:solidFill>
              </a:rPr>
              <a:t>La prima parte (cc. 2-25) </a:t>
            </a:r>
            <a:r>
              <a:rPr lang="it-IT" dirty="0"/>
              <a:t>registra oracoli di condanna contro Giuda e Gerusalemme</a:t>
            </a:r>
          </a:p>
          <a:p>
            <a:pPr marL="90488" indent="-90488" algn="just">
              <a:buFontTx/>
              <a:buChar char="-"/>
            </a:pPr>
            <a:r>
              <a:rPr lang="it-IT" b="1" dirty="0">
                <a:solidFill>
                  <a:srgbClr val="FF0000"/>
                </a:solidFill>
              </a:rPr>
              <a:t>La seconda parte (cc. 26-45) </a:t>
            </a:r>
            <a:r>
              <a:rPr lang="it-IT" dirty="0"/>
              <a:t>contiene brani riguardanti il profeta stesso (26.29; 36-45): passione di Geremia e oracoli di consolazione per Giuda e Israele (30-35).</a:t>
            </a:r>
          </a:p>
          <a:p>
            <a:pPr marL="90488" indent="-90488" algn="just">
              <a:buFontTx/>
              <a:buChar char="-"/>
            </a:pPr>
            <a:r>
              <a:rPr lang="it-IT" b="1" dirty="0">
                <a:solidFill>
                  <a:srgbClr val="FF0000"/>
                </a:solidFill>
              </a:rPr>
              <a:t>La terza parte (cc. 46-52) </a:t>
            </a:r>
            <a:r>
              <a:rPr lang="it-IT" dirty="0"/>
              <a:t>contiene oracoli contro i popoli pagani. La sua predicazione controcorrente smontava false sicurezze: il tempio considerato un portafortuna (c.7) , e l’alleanza con l’Egitto contro Babilonia, Per questo subì carcere e insulti.</a:t>
            </a:r>
          </a:p>
          <a:p>
            <a:pPr marL="90488" indent="-90488" algn="just">
              <a:buFontTx/>
              <a:buChar char="-"/>
            </a:pPr>
            <a:r>
              <a:rPr lang="it-IT" b="1" dirty="0">
                <a:solidFill>
                  <a:srgbClr val="FF0000"/>
                </a:solidFill>
              </a:rPr>
              <a:t>Il messaggio di Geremia </a:t>
            </a:r>
            <a:r>
              <a:rPr lang="it-IT" dirty="0"/>
              <a:t>è caratterizzato da una intensissima partecipazione personale (soprattutto i brani chiamati “confessioni”, cc. 11; 15; 17-18; 20).</a:t>
            </a:r>
          </a:p>
          <a:p>
            <a:pPr marL="90488" indent="-90488" algn="just">
              <a:buFontTx/>
              <a:buChar char="-"/>
            </a:pPr>
            <a:r>
              <a:rPr lang="it-IT" b="1" dirty="0">
                <a:solidFill>
                  <a:srgbClr val="FF0000"/>
                </a:solidFill>
              </a:rPr>
              <a:t>Sul piano stilistico </a:t>
            </a:r>
            <a:r>
              <a:rPr lang="it-IT" dirty="0"/>
              <a:t>Geremia fa largo uso di immagini e segni profetici; </a:t>
            </a:r>
            <a:r>
              <a:rPr lang="it-IT" dirty="0">
                <a:solidFill>
                  <a:srgbClr val="FF0000"/>
                </a:solidFill>
              </a:rPr>
              <a:t>sul piano storico-politico </a:t>
            </a:r>
            <a:r>
              <a:rPr lang="it-IT" dirty="0"/>
              <a:t>deve sfatare il mito delle alleanze come sistema di protezione e di difesa; </a:t>
            </a:r>
            <a:r>
              <a:rPr lang="it-IT" dirty="0">
                <a:solidFill>
                  <a:srgbClr val="FF0000"/>
                </a:solidFill>
              </a:rPr>
              <a:t>sul piano personale</a:t>
            </a:r>
            <a:r>
              <a:rPr lang="it-IT" dirty="0"/>
              <a:t> vive il dramma di una “parola” che deve annunciare e che non è ascoltata; </a:t>
            </a:r>
            <a:r>
              <a:rPr lang="it-IT" dirty="0">
                <a:solidFill>
                  <a:srgbClr val="FF0000"/>
                </a:solidFill>
              </a:rPr>
              <a:t>sul piano religioso </a:t>
            </a:r>
            <a:r>
              <a:rPr lang="it-IT" dirty="0"/>
              <a:t>insiste sulla fedeltà all’unica alleanza che salva, quella che Dio ha stretto con Israele, un Israele che dovrà essere rinnovato per sopravvivere. </a:t>
            </a:r>
          </a:p>
        </p:txBody>
      </p:sp>
      <p:sp>
        <p:nvSpPr>
          <p:cNvPr id="10" name="Ritorno 9">
            <a:hlinkClick r:id="rId2" action="ppaction://hlinksldjump" highlightClick="1"/>
          </p:cNvPr>
          <p:cNvSpPr/>
          <p:nvPr/>
        </p:nvSpPr>
        <p:spPr>
          <a:xfrm>
            <a:off x="0" y="-27384"/>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Lamentazioni</a:t>
            </a:r>
          </a:p>
        </p:txBody>
      </p:sp>
      <p:sp>
        <p:nvSpPr>
          <p:cNvPr id="13" name="CasellaDiTesto 12"/>
          <p:cNvSpPr txBox="1"/>
          <p:nvPr/>
        </p:nvSpPr>
        <p:spPr>
          <a:xfrm>
            <a:off x="251520" y="1196752"/>
            <a:ext cx="8640960" cy="230832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Sono cinque poemetti</a:t>
            </a:r>
            <a:r>
              <a:rPr lang="it-IT" b="1" dirty="0"/>
              <a:t> </a:t>
            </a:r>
            <a:r>
              <a:rPr lang="it-IT" dirty="0"/>
              <a:t>appartenenti al genere letterario del lamento, sia individuale che collettivo. La traduzione greca dei </a:t>
            </a:r>
            <a:r>
              <a:rPr lang="it-IT" dirty="0" err="1"/>
              <a:t>LXX</a:t>
            </a:r>
            <a:r>
              <a:rPr lang="it-IT" dirty="0"/>
              <a:t> li inserì come aggiunta al libro di Geremia.</a:t>
            </a:r>
          </a:p>
          <a:p>
            <a:pPr marL="90488" indent="-90488" algn="just">
              <a:buFontTx/>
              <a:buChar char="-"/>
            </a:pPr>
            <a:r>
              <a:rPr lang="it-IT" b="1" dirty="0">
                <a:solidFill>
                  <a:srgbClr val="FF0000"/>
                </a:solidFill>
              </a:rPr>
              <a:t>Non sono da attribuire a Geremia</a:t>
            </a:r>
            <a:r>
              <a:rPr lang="it-IT" b="1" dirty="0"/>
              <a:t>, </a:t>
            </a:r>
            <a:r>
              <a:rPr lang="it-IT" dirty="0"/>
              <a:t>quanto piuttosto  alla minuscola comunità dei rimasti in Giuda, che li cantava nelle celebrazioni penitenziali.</a:t>
            </a:r>
          </a:p>
          <a:p>
            <a:pPr marL="90488" indent="-90488" algn="just">
              <a:buFontTx/>
              <a:buChar char="-"/>
            </a:pPr>
            <a:r>
              <a:rPr lang="it-IT" b="1" dirty="0">
                <a:solidFill>
                  <a:srgbClr val="FF0000"/>
                </a:solidFill>
              </a:rPr>
              <a:t>I cinque poemetti delle Lamentazioni </a:t>
            </a:r>
            <a:r>
              <a:rPr lang="it-IT" dirty="0"/>
              <a:t>ebbero origine dopo la distruzione di Gerusalemme (586 a.C.). Essi descrivono la situazione disastrosa in cui si trova la città distrutta, ma al tempo stesso si aprono alla speranza in Dio “</a:t>
            </a:r>
            <a:r>
              <a:rPr lang="it-IT" dirty="0" err="1"/>
              <a:t>buono…per</a:t>
            </a:r>
            <a:r>
              <a:rPr lang="it-IT" dirty="0"/>
              <a:t> chi spera il lui” (3,25).</a:t>
            </a:r>
          </a:p>
        </p:txBody>
      </p:sp>
      <p:sp>
        <p:nvSpPr>
          <p:cNvPr id="10" name="Ritorno 9">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C:\Users\Master\Desktop\jjj.jpg"/>
          <p:cNvPicPr>
            <a:picLocks noChangeAspect="1" noChangeArrowheads="1"/>
          </p:cNvPicPr>
          <p:nvPr/>
        </p:nvPicPr>
        <p:blipFill>
          <a:blip r:embed="rId4" cstate="print"/>
          <a:srcRect/>
          <a:stretch>
            <a:fillRect/>
          </a:stretch>
        </p:blipFill>
        <p:spPr bwMode="auto">
          <a:xfrm>
            <a:off x="2051720" y="3645024"/>
            <a:ext cx="5087178" cy="302433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Baruc</a:t>
            </a:r>
            <a:endParaRPr lang="it-IT" sz="2800" b="1" dirty="0">
              <a:solidFill>
                <a:srgbClr val="0070C0"/>
              </a:solidFill>
            </a:endParaRPr>
          </a:p>
        </p:txBody>
      </p:sp>
      <p:sp>
        <p:nvSpPr>
          <p:cNvPr id="13" name="CasellaDiTesto 12"/>
          <p:cNvSpPr txBox="1"/>
          <p:nvPr/>
        </p:nvSpPr>
        <p:spPr>
          <a:xfrm>
            <a:off x="251520" y="1196752"/>
            <a:ext cx="8640960" cy="286232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 sei capitoli che costituiscono il libro di </a:t>
            </a:r>
            <a:r>
              <a:rPr lang="it-IT" b="1" dirty="0" err="1">
                <a:solidFill>
                  <a:srgbClr val="FF0000"/>
                </a:solidFill>
              </a:rPr>
              <a:t>Baruc</a:t>
            </a:r>
            <a:r>
              <a:rPr lang="it-IT" b="1" dirty="0">
                <a:solidFill>
                  <a:srgbClr val="FF0000"/>
                </a:solidFill>
              </a:rPr>
              <a:t> </a:t>
            </a:r>
            <a:r>
              <a:rPr lang="it-IT" dirty="0"/>
              <a:t>si possono così suddividere: prologo storico (1,1-14); liturgia penitenziale (1,15-3,8); inno sapienziale (3,9-4,4); omelia profetica (4,5-5,9).</a:t>
            </a:r>
          </a:p>
          <a:p>
            <a:pPr marL="90488" indent="-90488" algn="just">
              <a:buFontTx/>
              <a:buChar char="-"/>
            </a:pPr>
            <a:r>
              <a:rPr lang="it-IT" b="1" dirty="0">
                <a:solidFill>
                  <a:srgbClr val="FF0000"/>
                </a:solidFill>
              </a:rPr>
              <a:t>Una tale diversità di materiale e di generi letterari </a:t>
            </a:r>
            <a:r>
              <a:rPr lang="it-IT" dirty="0"/>
              <a:t>fa pensare a una redazione tardiva di questa raccolta pervenutaci sotto il nome di </a:t>
            </a:r>
            <a:r>
              <a:rPr lang="it-IT" dirty="0" err="1"/>
              <a:t>Baruc</a:t>
            </a:r>
            <a:r>
              <a:rPr lang="it-IT" dirty="0"/>
              <a:t>, segretario e amico di Geremia.(II sec. a.C.)</a:t>
            </a:r>
          </a:p>
          <a:p>
            <a:pPr marL="90488" indent="-90488" algn="just">
              <a:buFontTx/>
              <a:buChar char="-"/>
            </a:pPr>
            <a:r>
              <a:rPr lang="it-IT" b="1" dirty="0">
                <a:solidFill>
                  <a:srgbClr val="FF0000"/>
                </a:solidFill>
              </a:rPr>
              <a:t>Il testo, originariamente scritto in ebraico si è pervenuto solo in versione greca</a:t>
            </a:r>
            <a:r>
              <a:rPr lang="it-IT" dirty="0"/>
              <a:t>, per cui il libro di </a:t>
            </a:r>
            <a:r>
              <a:rPr lang="it-IT" dirty="0" err="1"/>
              <a:t>Baruc</a:t>
            </a:r>
            <a:r>
              <a:rPr lang="it-IT" dirty="0"/>
              <a:t> è annoverato tra i libri deuterocanonici.</a:t>
            </a:r>
          </a:p>
          <a:p>
            <a:pPr marL="90488" indent="-90488" algn="just">
              <a:buFontTx/>
              <a:buChar char="-"/>
            </a:pPr>
            <a:r>
              <a:rPr lang="it-IT" b="1" dirty="0">
                <a:solidFill>
                  <a:srgbClr val="FF0000"/>
                </a:solidFill>
              </a:rPr>
              <a:t>Il c. 6 è costituito dalla “Lettera a Geremia”, </a:t>
            </a:r>
            <a:r>
              <a:rPr lang="it-IT" dirty="0"/>
              <a:t>così chiamato con l’affinità che ha con (Ger. 29), lettera agli esuli, ma la sua redazione è da fissare tra il 250 e il 120 a.C.</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C:\Users\Master\Desktop\hh.jpg"/>
          <p:cNvPicPr>
            <a:picLocks noChangeAspect="1" noChangeArrowheads="1"/>
          </p:cNvPicPr>
          <p:nvPr/>
        </p:nvPicPr>
        <p:blipFill>
          <a:blip r:embed="rId3" cstate="print"/>
          <a:srcRect/>
          <a:stretch>
            <a:fillRect/>
          </a:stretch>
        </p:blipFill>
        <p:spPr bwMode="auto">
          <a:xfrm>
            <a:off x="2411759" y="4221088"/>
            <a:ext cx="4114743" cy="230425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Ezechiele</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Ezechiele, di stirpe sacerdotale</a:t>
            </a:r>
            <a:r>
              <a:rPr lang="it-IT" b="1" dirty="0"/>
              <a:t>, </a:t>
            </a:r>
            <a:r>
              <a:rPr lang="it-IT" dirty="0"/>
              <a:t>fu condotto in esilio a Babilonia nella prima deportazione del 597 a.C. e là, dopo cinque anni, cominciò il ministero profetico, divenendo al tempo stesso, la guida morale e spirituale dei deportati.</a:t>
            </a:r>
          </a:p>
          <a:p>
            <a:pPr marL="90488" indent="-90488" algn="just">
              <a:buFontTx/>
              <a:buChar char="-"/>
            </a:pPr>
            <a:r>
              <a:rPr lang="it-IT" b="1" dirty="0">
                <a:solidFill>
                  <a:srgbClr val="FF0000"/>
                </a:solidFill>
              </a:rPr>
              <a:t>Il centro del libro è la caduta di Gerusalemme </a:t>
            </a:r>
            <a:r>
              <a:rPr lang="it-IT" dirty="0"/>
              <a:t>(c.34). Prima di questo avvenimento le sue profezie hanno il tono minaccioso allo scopo do portare i Giudei al pentimento.</a:t>
            </a:r>
          </a:p>
          <a:p>
            <a:pPr marL="90488" indent="-90488" algn="just">
              <a:buFontTx/>
              <a:buChar char="-"/>
            </a:pPr>
            <a:r>
              <a:rPr lang="it-IT" b="1" dirty="0">
                <a:solidFill>
                  <a:srgbClr val="FF0000"/>
                </a:solidFill>
              </a:rPr>
              <a:t>Dopo la caduta di Gerusalemme </a:t>
            </a:r>
            <a:r>
              <a:rPr lang="it-IT" dirty="0"/>
              <a:t>le sue profezie sono orientate  a consolare gli esuli con la promessa della liberazione e del ritorno descritti con simboli meravigliosi. Il libro si divide in tre sezioni.</a:t>
            </a:r>
          </a:p>
          <a:p>
            <a:pPr marL="90488" indent="-90488" algn="just">
              <a:buFontTx/>
              <a:buChar char="-"/>
            </a:pPr>
            <a:r>
              <a:rPr lang="it-IT" b="1" dirty="0">
                <a:solidFill>
                  <a:srgbClr val="FF0000"/>
                </a:solidFill>
              </a:rPr>
              <a:t>La prima </a:t>
            </a:r>
            <a:r>
              <a:rPr lang="it-IT" dirty="0"/>
              <a:t>(cc. 1-24) contiene l’annuncio dei tremendi castighi  di Dio contro il popolo eletto e in particolare contro Gerusalemme, condannata irrimediabilmente alla distruzione.</a:t>
            </a:r>
          </a:p>
          <a:p>
            <a:pPr marL="90488" indent="-90488" algn="just">
              <a:buFontTx/>
              <a:buChar char="-"/>
            </a:pPr>
            <a:r>
              <a:rPr lang="it-IT" b="1" dirty="0">
                <a:solidFill>
                  <a:srgbClr val="FF0000"/>
                </a:solidFill>
              </a:rPr>
              <a:t>La seconda </a:t>
            </a:r>
            <a:r>
              <a:rPr lang="it-IT" dirty="0"/>
              <a:t>(cc. 25-32) annuncia la rovina dei popoli idolatri, soprattutto dell’Egitto.</a:t>
            </a:r>
          </a:p>
          <a:p>
            <a:pPr marL="90488" indent="-90488" algn="just">
              <a:buFontTx/>
              <a:buChar char="-"/>
            </a:pPr>
            <a:r>
              <a:rPr lang="it-IT" b="1" dirty="0">
                <a:solidFill>
                  <a:srgbClr val="FF0000"/>
                </a:solidFill>
              </a:rPr>
              <a:t>La terza </a:t>
            </a:r>
            <a:r>
              <a:rPr lang="it-IT" dirty="0"/>
              <a:t>(cc.33-48) parla della salvezza d’Israele con l’annuncio di un nuovo tempio, della fondazione di un nuovo culto, in una terra rinnovata sotto la guida di un nuovo Pastore.</a:t>
            </a:r>
          </a:p>
          <a:p>
            <a:pPr marL="90488" indent="-90488" algn="just">
              <a:buFontTx/>
              <a:buChar char="-"/>
            </a:pPr>
            <a:r>
              <a:rPr lang="it-IT" b="1" dirty="0">
                <a:solidFill>
                  <a:srgbClr val="FF0000"/>
                </a:solidFill>
              </a:rPr>
              <a:t>Data la sua origine sacerdotale,  </a:t>
            </a:r>
            <a:r>
              <a:rPr lang="it-IT" dirty="0"/>
              <a:t>Ezechiele ha un senso molto vivo della sacralità di Dio, cioè dalla sua distanza e superiorità nei confronti di un popolo impuro e peccatore. L’orizzonte verso cui egli indirizza lo sguardo è quello di un nuovo Israele che può vivere accanto a Dio nella purezza e nella santità.</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Daniele</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Più che tra i profeti, il libro di Daniele si inserisce meglio nella letteratura apocalittica</a:t>
            </a:r>
            <a:r>
              <a:rPr lang="it-IT" dirty="0"/>
              <a:t>. Oggi gli studiosi concordano nel collocare l libro nel II sec. a.C. L’ambientazione in Babilonia  e tutti i personaggi del libro vanno intesi  come un artificio letterario, forse basato su antichi testi.</a:t>
            </a:r>
          </a:p>
          <a:p>
            <a:pPr marL="90488" indent="-90488" algn="just">
              <a:buFontTx/>
              <a:buChar char="-"/>
            </a:pPr>
            <a:r>
              <a:rPr lang="it-IT" b="1" dirty="0">
                <a:solidFill>
                  <a:srgbClr val="FF0000"/>
                </a:solidFill>
              </a:rPr>
              <a:t>L’autore, </a:t>
            </a:r>
            <a:r>
              <a:rPr lang="it-IT" dirty="0"/>
              <a:t>in realtà, con i suoi racconti e visioni intende sostenere la fede e la speranza dei suoi connazionali impegnati nelle dolorose e gloriose vicende dell’opera </a:t>
            </a:r>
            <a:r>
              <a:rPr lang="it-IT" dirty="0" err="1"/>
              <a:t>maccabaica</a:t>
            </a:r>
            <a:r>
              <a:rPr lang="it-IT" dirty="0"/>
              <a:t>. Il libro è scritto in tre lingue: ebraico, aramaico e greco.</a:t>
            </a:r>
          </a:p>
          <a:p>
            <a:pPr marL="90488" indent="-90488" algn="just">
              <a:buFontTx/>
              <a:buChar char="-"/>
            </a:pPr>
            <a:r>
              <a:rPr lang="it-IT" b="1" dirty="0">
                <a:solidFill>
                  <a:srgbClr val="FF0000"/>
                </a:solidFill>
              </a:rPr>
              <a:t>La prima parte (cc. 1-6) </a:t>
            </a:r>
            <a:r>
              <a:rPr lang="it-IT" dirty="0"/>
              <a:t>narra alcuni episodi del giudeo Daniele, deportato nel 597 a Babilonia; la sua fedeltà alla legge del Signore gli fa superare insidie e pericoli provenienti dall’ambiente di corte in cui viveva e in cui era apprezzato funzionario.</a:t>
            </a:r>
          </a:p>
          <a:p>
            <a:pPr marL="90488" indent="-90488" algn="just">
              <a:buFontTx/>
              <a:buChar char="-"/>
            </a:pPr>
            <a:r>
              <a:rPr lang="it-IT" b="1" dirty="0">
                <a:solidFill>
                  <a:srgbClr val="FF0000"/>
                </a:solidFill>
              </a:rPr>
              <a:t>La seconda parte (cc. 7-12) </a:t>
            </a:r>
            <a:r>
              <a:rPr lang="it-IT" dirty="0"/>
              <a:t>contiene quattro visioni raccontate da Daniele, nelle </a:t>
            </a:r>
            <a:r>
              <a:rPr lang="it-IT" dirty="0" err="1"/>
              <a:t>qualli</a:t>
            </a:r>
            <a:r>
              <a:rPr lang="it-IT" dirty="0"/>
              <a:t> egli vede “la storia futura” d’Israele che, pure sotto il dominio di imperi che si succedono nella storia e che lo opprimeranno, sopravvive fino alla venuta del “Figlio dell’uomo”.</a:t>
            </a:r>
          </a:p>
          <a:p>
            <a:pPr marL="90488" indent="-90488" algn="just">
              <a:buFontTx/>
              <a:buChar char="-"/>
            </a:pPr>
            <a:r>
              <a:rPr lang="it-IT" b="1" dirty="0">
                <a:solidFill>
                  <a:srgbClr val="FF0000"/>
                </a:solidFill>
              </a:rPr>
              <a:t>I cc. 13-14 </a:t>
            </a:r>
            <a:r>
              <a:rPr lang="it-IT" dirty="0"/>
              <a:t>sono un’appendice posteriore e contengono due narrazioni incentrate sulla vittoria dell’innocente ingiustamente condannato (Storia di Susanna) e sulle ridicole pretese dell’idolatria.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56</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Osea</a:t>
            </a:r>
            <a:endParaRPr lang="it-IT" sz="2800" b="1" dirty="0">
              <a:solidFill>
                <a:srgbClr val="0070C0"/>
              </a:solidFill>
            </a:endParaRP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err="1">
                <a:solidFill>
                  <a:srgbClr val="FF0000"/>
                </a:solidFill>
              </a:rPr>
              <a:t>Osea</a:t>
            </a:r>
            <a:r>
              <a:rPr lang="it-IT" b="1" dirty="0">
                <a:solidFill>
                  <a:srgbClr val="FF0000"/>
                </a:solidFill>
              </a:rPr>
              <a:t> ha svolto il suo ministero profetico nel regno d’Israele </a:t>
            </a:r>
            <a:r>
              <a:rPr lang="it-IT" dirty="0"/>
              <a:t>durante lo splendido periodo di </a:t>
            </a:r>
            <a:r>
              <a:rPr lang="it-IT" dirty="0" err="1"/>
              <a:t>Geroboamo</a:t>
            </a:r>
            <a:r>
              <a:rPr lang="it-IT" dirty="0"/>
              <a:t> II (787-747 a.C.). Il libro si divide in due parti.</a:t>
            </a:r>
          </a:p>
          <a:p>
            <a:pPr marL="90488" indent="-90488" algn="just">
              <a:buFontTx/>
              <a:buChar char="-"/>
            </a:pPr>
            <a:r>
              <a:rPr lang="it-IT" b="1" dirty="0">
                <a:solidFill>
                  <a:srgbClr val="FF0000"/>
                </a:solidFill>
              </a:rPr>
              <a:t>La prima parte (cc. 1-3) </a:t>
            </a:r>
            <a:r>
              <a:rPr lang="it-IT" dirty="0"/>
              <a:t>rievoca le drammatiche vicende familiari di Osea ed è la chiave di lettura di tutto il libro. </a:t>
            </a:r>
          </a:p>
          <a:p>
            <a:pPr marL="90488" indent="-90488" algn="just">
              <a:buFontTx/>
              <a:buChar char="-"/>
            </a:pPr>
            <a:r>
              <a:rPr lang="it-IT" b="1" dirty="0">
                <a:solidFill>
                  <a:srgbClr val="FF0000"/>
                </a:solidFill>
              </a:rPr>
              <a:t>La seconda parte comprende i cc. 4-14.</a:t>
            </a:r>
          </a:p>
          <a:p>
            <a:pPr marL="90488" indent="-90488" algn="just">
              <a:buFontTx/>
              <a:buChar char="-"/>
            </a:pPr>
            <a:r>
              <a:rPr lang="it-IT" b="1" dirty="0">
                <a:solidFill>
                  <a:srgbClr val="FF0000"/>
                </a:solidFill>
              </a:rPr>
              <a:t>Il profeta ha saputo cogliere i rapporti tra Israele e Dio </a:t>
            </a:r>
            <a:r>
              <a:rPr lang="it-IT" dirty="0"/>
              <a:t>dall’esperienza personale dell’infedeltà della sua donna. Tale esperienza ha assunto un valore simbolico e i nomi dei tre figli avuti da lei specificano simbolicamente le conseguenze dell’infedeltà: “</a:t>
            </a:r>
            <a:r>
              <a:rPr lang="it-IT" dirty="0" err="1">
                <a:solidFill>
                  <a:srgbClr val="FF0000"/>
                </a:solidFill>
              </a:rPr>
              <a:t>Izreel</a:t>
            </a:r>
            <a:r>
              <a:rPr lang="it-IT" dirty="0"/>
              <a:t>” è il luogo di sanguinose lotte della storia del popolo ebraico; “</a:t>
            </a:r>
            <a:r>
              <a:rPr lang="it-IT" dirty="0">
                <a:solidFill>
                  <a:srgbClr val="FF0000"/>
                </a:solidFill>
              </a:rPr>
              <a:t>Non Amata</a:t>
            </a:r>
            <a:r>
              <a:rPr lang="it-IT" dirty="0"/>
              <a:t>” indica la dolorosa sospensione di ogni sentimento “materno” e “paterno” di Dio per il suo popolo; “</a:t>
            </a:r>
            <a:r>
              <a:rPr lang="it-IT" dirty="0">
                <a:solidFill>
                  <a:srgbClr val="FF0000"/>
                </a:solidFill>
              </a:rPr>
              <a:t>Non popolo mio</a:t>
            </a:r>
            <a:r>
              <a:rPr lang="it-IT" dirty="0"/>
              <a:t>” indica l’abbandono del popolo e la condanna alla distruzione (1, 5-8).</a:t>
            </a:r>
          </a:p>
          <a:p>
            <a:pPr marL="90488" indent="-90488" algn="just">
              <a:buFontTx/>
              <a:buChar char="-"/>
            </a:pPr>
            <a:r>
              <a:rPr lang="it-IT" b="1" dirty="0" err="1">
                <a:solidFill>
                  <a:srgbClr val="FF0000"/>
                </a:solidFill>
              </a:rPr>
              <a:t>Osea</a:t>
            </a:r>
            <a:r>
              <a:rPr lang="it-IT" b="1" dirty="0">
                <a:solidFill>
                  <a:srgbClr val="FF0000"/>
                </a:solidFill>
              </a:rPr>
              <a:t> penetra nell’infinità fedeltà e tenerezza del Dio d’Israele</a:t>
            </a:r>
            <a:r>
              <a:rPr lang="it-IT" dirty="0"/>
              <a:t>. I rapporti tra Dio e il suo popolo sono descritti come rapporti d’amore  tra madre e figlia, fidanzato e fidanzato, sposo e sposa. Ma con le sue infedeltà Israele diviene la figlia “non più amata” (1,6), la sposa ripudiata. </a:t>
            </a:r>
          </a:p>
          <a:p>
            <a:pPr marL="90488" indent="-90488" algn="just">
              <a:buFontTx/>
              <a:buChar char="-"/>
            </a:pPr>
            <a:r>
              <a:rPr lang="it-IT" b="1" dirty="0">
                <a:solidFill>
                  <a:srgbClr val="FF0000"/>
                </a:solidFill>
              </a:rPr>
              <a:t>Dio pensa di ricondurlo a sé mediante il castigo</a:t>
            </a:r>
            <a:r>
              <a:rPr lang="it-IT" dirty="0"/>
              <a:t>. Sarà come tornare al deserto, e là Israele, almeno la parte migliore, un resto, tornerà veramente a Dio (2, 11-17).</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Gioele</a:t>
            </a:r>
            <a:endParaRPr lang="it-IT" sz="2800" b="1" dirty="0">
              <a:solidFill>
                <a:srgbClr val="0070C0"/>
              </a:solidFill>
            </a:endParaRPr>
          </a:p>
        </p:txBody>
      </p:sp>
      <p:sp>
        <p:nvSpPr>
          <p:cNvPr id="13" name="CasellaDiTesto 12"/>
          <p:cNvSpPr txBox="1"/>
          <p:nvPr/>
        </p:nvSpPr>
        <p:spPr>
          <a:xfrm>
            <a:off x="251520" y="1196752"/>
            <a:ext cx="8640960" cy="3139321"/>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Gli studiosi esitano nel fissare l’epoca storica del libro</a:t>
            </a:r>
            <a:r>
              <a:rPr lang="it-IT" dirty="0"/>
              <a:t>. Alcuni lo datano nell’VIII sec. a.C. altri nel periodo postesilico. </a:t>
            </a:r>
          </a:p>
          <a:p>
            <a:pPr marL="90488" indent="-90488" algn="just">
              <a:buFontTx/>
              <a:buChar char="-"/>
            </a:pPr>
            <a:r>
              <a:rPr lang="it-IT" b="1" dirty="0">
                <a:solidFill>
                  <a:srgbClr val="FF0000"/>
                </a:solidFill>
              </a:rPr>
              <a:t>Il “Giorno del Signore” </a:t>
            </a:r>
            <a:r>
              <a:rPr lang="it-IT" dirty="0"/>
              <a:t>è l’idea centrale del messaggio di Gioele. Esso è espresso attraverso un vocabolario desunto dagli avvenimenti naturali: siccità e invasione ‘insetti, nella sua parte negativa; nella parte positiva è presentato, invece, come un’effusione gratuita di una nuova vita e di un nuovo spirito da parte di Dio.</a:t>
            </a:r>
          </a:p>
          <a:p>
            <a:pPr marL="90488" indent="-90488" algn="just">
              <a:buFontTx/>
              <a:buChar char="-"/>
            </a:pPr>
            <a:r>
              <a:rPr lang="it-IT" b="1" dirty="0">
                <a:solidFill>
                  <a:srgbClr val="FF0000"/>
                </a:solidFill>
              </a:rPr>
              <a:t>Gli Atti degli Apostoli (2, 17-21) </a:t>
            </a:r>
            <a:r>
              <a:rPr lang="it-IT" dirty="0"/>
              <a:t>riprenderanno questa visione dell’effusione dello Spirito per descrivere l’inizio della Chiesa, nuovo popolo messianico.</a:t>
            </a:r>
          </a:p>
          <a:p>
            <a:pPr marL="90488" indent="-90488" algn="just">
              <a:buFontTx/>
              <a:buChar char="-"/>
            </a:pPr>
            <a:r>
              <a:rPr lang="it-IT" b="1" dirty="0">
                <a:solidFill>
                  <a:srgbClr val="FF0000"/>
                </a:solidFill>
              </a:rPr>
              <a:t>Il testo è composto da quattro capitoli nell’ebraico  e tre nella versione latina. </a:t>
            </a:r>
            <a:r>
              <a:rPr lang="it-IT" dirty="0"/>
              <a:t>Si può dividere in due parti: cc. 1-2 (giudizio e promesse per Giuda); cc.3-4 (l’era dello spirito e il giorno del Signore).</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C:\Users\Master\Desktop\gi.jpg"/>
          <p:cNvPicPr>
            <a:picLocks noChangeAspect="1" noChangeArrowheads="1"/>
          </p:cNvPicPr>
          <p:nvPr/>
        </p:nvPicPr>
        <p:blipFill>
          <a:blip r:embed="rId3" cstate="print"/>
          <a:srcRect b="22615"/>
          <a:stretch>
            <a:fillRect/>
          </a:stretch>
        </p:blipFill>
        <p:spPr bwMode="auto">
          <a:xfrm>
            <a:off x="5652120" y="4509121"/>
            <a:ext cx="2173982" cy="2016223"/>
          </a:xfrm>
          <a:prstGeom prst="rect">
            <a:avLst/>
          </a:prstGeom>
          <a:noFill/>
          <a:ln w="25400">
            <a:solidFill>
              <a:schemeClr val="accent1"/>
            </a:solidFill>
          </a:ln>
        </p:spPr>
      </p:pic>
      <p:pic>
        <p:nvPicPr>
          <p:cNvPr id="4099" name="Picture 3" descr="C:\Users\Master\Desktop\jjj.jpg"/>
          <p:cNvPicPr>
            <a:picLocks noChangeAspect="1" noChangeArrowheads="1"/>
          </p:cNvPicPr>
          <p:nvPr/>
        </p:nvPicPr>
        <p:blipFill>
          <a:blip r:embed="rId4" cstate="print"/>
          <a:srcRect l="5838" t="7794" r="3677" b="6476"/>
          <a:stretch>
            <a:fillRect/>
          </a:stretch>
        </p:blipFill>
        <p:spPr bwMode="auto">
          <a:xfrm>
            <a:off x="1259632" y="4509120"/>
            <a:ext cx="2942509" cy="201622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1)">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58</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Amos</a:t>
            </a:r>
          </a:p>
        </p:txBody>
      </p:sp>
      <p:sp>
        <p:nvSpPr>
          <p:cNvPr id="13" name="CasellaDiTesto 12"/>
          <p:cNvSpPr txBox="1"/>
          <p:nvPr/>
        </p:nvSpPr>
        <p:spPr>
          <a:xfrm>
            <a:off x="251520" y="1196752"/>
            <a:ext cx="8640960" cy="4247317"/>
          </a:xfrm>
          <a:prstGeom prst="rect">
            <a:avLst/>
          </a:prstGeom>
          <a:solidFill>
            <a:schemeClr val="accent5">
              <a:lumMod val="20000"/>
              <a:lumOff val="80000"/>
            </a:schemeClr>
          </a:solidFill>
          <a:ln w="25400">
            <a:solidFill>
              <a:srgbClr val="FF0000"/>
            </a:solidFill>
          </a:ln>
        </p:spPr>
        <p:txBody>
          <a:bodyPr wrap="square" rtlCol="0">
            <a:spAutoFit/>
          </a:bodyPr>
          <a:lstStyle/>
          <a:p>
            <a:pPr marL="88900" indent="-88900" algn="just"/>
            <a:r>
              <a:rPr lang="it-IT" b="1" dirty="0">
                <a:solidFill>
                  <a:srgbClr val="FF0000"/>
                </a:solidFill>
              </a:rPr>
              <a:t>- Nativo di </a:t>
            </a:r>
            <a:r>
              <a:rPr lang="it-IT" b="1" dirty="0" err="1">
                <a:solidFill>
                  <a:srgbClr val="FF0000"/>
                </a:solidFill>
              </a:rPr>
              <a:t>Tekoa</a:t>
            </a:r>
            <a:r>
              <a:rPr lang="it-IT" b="1" dirty="0">
                <a:solidFill>
                  <a:srgbClr val="FF0000"/>
                </a:solidFill>
              </a:rPr>
              <a:t>, un villaggio del regno di Giuda, </a:t>
            </a:r>
            <a:r>
              <a:rPr lang="it-IT" dirty="0"/>
              <a:t>Amos esercitò il ministero profetico nel regno d’Israele. Lui stesso fornisce qualche dato autobiografico: è pastore e raccoglitore di sicomori (1,1; 7,14). </a:t>
            </a:r>
          </a:p>
          <a:p>
            <a:pPr marL="90488" indent="-90488" algn="just"/>
            <a:r>
              <a:rPr lang="it-IT" b="1" dirty="0">
                <a:solidFill>
                  <a:srgbClr val="FF0000"/>
                </a:solidFill>
              </a:rPr>
              <a:t>- Amos è chiamato ad annunciare il giudizio di Dio </a:t>
            </a:r>
            <a:r>
              <a:rPr lang="it-IT" dirty="0"/>
              <a:t>sulle inadempienze, sulle ingiustizie e sull’arroganza di una città e di un’amministrazione ormai rigettata da Dio. Dio stesso lo strappa dalla mandria (7,15) e lo invia , lui senza preparazione e senza cultura, a condannare l’arroganza e il lusso della città (3,12;c.6). Il libro di Amos è strutturato in nove capitoli così suddivisi.</a:t>
            </a:r>
          </a:p>
          <a:p>
            <a:pPr marL="90488" indent="-90488" algn="just"/>
            <a:r>
              <a:rPr lang="it-IT" b="1" dirty="0">
                <a:solidFill>
                  <a:srgbClr val="FF0000"/>
                </a:solidFill>
              </a:rPr>
              <a:t>- Prima parte. Le parole di Amos: </a:t>
            </a:r>
            <a:r>
              <a:rPr lang="it-IT" dirty="0"/>
              <a:t>oracoli, esortazioni e minacce contro le nazioni e contro Giuda e Israele (1,3-6,14).</a:t>
            </a:r>
          </a:p>
          <a:p>
            <a:pPr marL="90488" indent="-90488" algn="just"/>
            <a:r>
              <a:rPr lang="it-IT" b="1" dirty="0">
                <a:solidFill>
                  <a:srgbClr val="FF0000"/>
                </a:solidFill>
              </a:rPr>
              <a:t>- Seconda parte. Le visioni di Amos: </a:t>
            </a:r>
            <a:r>
              <a:rPr lang="it-IT" dirty="0"/>
              <a:t>visioni simboliche che preannunciano il giorno del Signore, come castigo ma anche come salvezza (7,1-9, 15).</a:t>
            </a:r>
          </a:p>
          <a:p>
            <a:pPr marL="90488" indent="-90488" algn="just"/>
            <a:r>
              <a:rPr lang="it-IT" b="1" dirty="0">
                <a:solidFill>
                  <a:srgbClr val="FF0000"/>
                </a:solidFill>
              </a:rPr>
              <a:t>- Il messaggio di Amos </a:t>
            </a:r>
            <a:r>
              <a:rPr lang="it-IT" dirty="0"/>
              <a:t>è caratterizzato da un forte richiamo alle esigenze del Dio dell’alleanza e da una costante difesa dei poveri di Samaria contro gli abusi di vario me nei loro confronti: abuso di potere, del denaro, della proprietà.</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2" name="Picture 2" descr="C:\Users\Master\Desktop\hh.jpg"/>
          <p:cNvPicPr>
            <a:picLocks noChangeAspect="1" noChangeArrowheads="1"/>
          </p:cNvPicPr>
          <p:nvPr/>
        </p:nvPicPr>
        <p:blipFill>
          <a:blip r:embed="rId3" cstate="print"/>
          <a:srcRect/>
          <a:stretch>
            <a:fillRect/>
          </a:stretch>
        </p:blipFill>
        <p:spPr bwMode="auto">
          <a:xfrm>
            <a:off x="3491880" y="5517232"/>
            <a:ext cx="1152128" cy="1147007"/>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59</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Abdia</a:t>
            </a:r>
            <a:endParaRPr lang="it-IT" sz="2800" b="1" dirty="0">
              <a:solidFill>
                <a:srgbClr val="0070C0"/>
              </a:solidFill>
            </a:endParaRPr>
          </a:p>
        </p:txBody>
      </p:sp>
      <p:sp>
        <p:nvSpPr>
          <p:cNvPr id="13" name="CasellaDiTesto 12"/>
          <p:cNvSpPr txBox="1"/>
          <p:nvPr/>
        </p:nvSpPr>
        <p:spPr>
          <a:xfrm>
            <a:off x="251520" y="1196752"/>
            <a:ext cx="8640960" cy="2585323"/>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r>
              <a:rPr lang="it-IT" b="1" dirty="0">
                <a:solidFill>
                  <a:srgbClr val="FF0000"/>
                </a:solidFill>
              </a:rPr>
              <a:t>-</a:t>
            </a:r>
            <a:r>
              <a:rPr lang="it-IT" dirty="0"/>
              <a:t> </a:t>
            </a:r>
            <a:r>
              <a:rPr lang="it-IT" b="1" dirty="0">
                <a:solidFill>
                  <a:srgbClr val="FF0000"/>
                </a:solidFill>
              </a:rPr>
              <a:t>Con i suoi soli 21 </a:t>
            </a:r>
            <a:r>
              <a:rPr lang="it-IT" b="1" dirty="0" err="1">
                <a:solidFill>
                  <a:srgbClr val="FF0000"/>
                </a:solidFill>
              </a:rPr>
              <a:t>vesetti</a:t>
            </a:r>
            <a:r>
              <a:rPr lang="it-IT" b="1" dirty="0">
                <a:solidFill>
                  <a:srgbClr val="FF0000"/>
                </a:solidFill>
              </a:rPr>
              <a:t>, il libro di </a:t>
            </a:r>
            <a:r>
              <a:rPr lang="it-IT" b="1" dirty="0" err="1">
                <a:solidFill>
                  <a:srgbClr val="FF0000"/>
                </a:solidFill>
              </a:rPr>
              <a:t>Abdia</a:t>
            </a:r>
            <a:r>
              <a:rPr lang="it-IT" b="1" dirty="0">
                <a:solidFill>
                  <a:srgbClr val="FF0000"/>
                </a:solidFill>
              </a:rPr>
              <a:t> (il nome significa “cervo di Dio”) è il più breve scritto dell’A.T. </a:t>
            </a:r>
            <a:r>
              <a:rPr lang="it-IT" dirty="0"/>
              <a:t>La sua collocazione storica è in pratica indefinibile (gli studiosi oscillano nella datazione dal </a:t>
            </a:r>
            <a:r>
              <a:rPr lang="it-IT" dirty="0" err="1"/>
              <a:t>IX</a:t>
            </a:r>
            <a:r>
              <a:rPr lang="it-IT" dirty="0"/>
              <a:t> al II sec. a.C.). Inoltre, buona parte di esso si trova (</a:t>
            </a:r>
            <a:r>
              <a:rPr lang="it-IT" dirty="0" err="1"/>
              <a:t>vv</a:t>
            </a:r>
            <a:r>
              <a:rPr lang="it-IT" dirty="0"/>
              <a:t>. 2-9) in Geremia (49, 7-22).</a:t>
            </a:r>
          </a:p>
          <a:p>
            <a:pPr marL="90488" indent="-90488" algn="just"/>
            <a:r>
              <a:rPr lang="it-IT" b="1" dirty="0">
                <a:solidFill>
                  <a:srgbClr val="FF0000"/>
                </a:solidFill>
              </a:rPr>
              <a:t>- </a:t>
            </a:r>
            <a:r>
              <a:rPr lang="it-IT" b="1" dirty="0" err="1">
                <a:solidFill>
                  <a:srgbClr val="FF0000"/>
                </a:solidFill>
              </a:rPr>
              <a:t>Abdia</a:t>
            </a:r>
            <a:r>
              <a:rPr lang="it-IT" b="1" dirty="0">
                <a:solidFill>
                  <a:srgbClr val="FF0000"/>
                </a:solidFill>
              </a:rPr>
              <a:t> presenta un grandioso “giudizio” su Edom</a:t>
            </a:r>
            <a:r>
              <a:rPr lang="it-IT" dirty="0"/>
              <a:t>, perché questa regione, confinante con la Giudea, aveva approfittato della caduta di Gerusalemme per annettere parte della giudea meridionale.</a:t>
            </a:r>
          </a:p>
          <a:p>
            <a:pPr marL="90488" indent="-90488" algn="just"/>
            <a:r>
              <a:rPr lang="it-IT" b="1" dirty="0">
                <a:solidFill>
                  <a:srgbClr val="FF0000"/>
                </a:solidFill>
              </a:rPr>
              <a:t>- Con questo “giudizio” </a:t>
            </a:r>
            <a:r>
              <a:rPr lang="it-IT" dirty="0"/>
              <a:t>il profeta annuncia la presenza e l’intervento di Dio a favore non solo della giustizia individuale, ma anche comunitaria e collettiva.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descr="C:\Users\Master\Desktop\nnnn.jpg"/>
          <p:cNvPicPr>
            <a:picLocks noChangeAspect="1" noChangeArrowheads="1"/>
          </p:cNvPicPr>
          <p:nvPr/>
        </p:nvPicPr>
        <p:blipFill>
          <a:blip r:embed="rId3" cstate="print"/>
          <a:srcRect/>
          <a:stretch>
            <a:fillRect/>
          </a:stretch>
        </p:blipFill>
        <p:spPr bwMode="auto">
          <a:xfrm>
            <a:off x="755576" y="3933056"/>
            <a:ext cx="2052367" cy="2740016"/>
          </a:xfrm>
          <a:prstGeom prst="rect">
            <a:avLst/>
          </a:prstGeom>
          <a:noFill/>
          <a:ln w="25400">
            <a:solidFill>
              <a:schemeClr val="accent1"/>
            </a:solidFill>
          </a:ln>
        </p:spPr>
      </p:pic>
      <p:pic>
        <p:nvPicPr>
          <p:cNvPr id="6147" name="Picture 3" descr="C:\Users\Master\Desktop\kk.jpg"/>
          <p:cNvPicPr>
            <a:picLocks noChangeAspect="1" noChangeArrowheads="1"/>
          </p:cNvPicPr>
          <p:nvPr/>
        </p:nvPicPr>
        <p:blipFill>
          <a:blip r:embed="rId4" cstate="print"/>
          <a:srcRect/>
          <a:stretch>
            <a:fillRect/>
          </a:stretch>
        </p:blipFill>
        <p:spPr bwMode="auto">
          <a:xfrm>
            <a:off x="3404443" y="3918654"/>
            <a:ext cx="4911973" cy="275070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heel(1)">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E60CE432-7F08-4D41-B5A6-3BAB39CA1A0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a:t>
            </a:fld>
            <a:endParaRPr lang="it-IT"/>
          </a:p>
        </p:txBody>
      </p:sp>
      <p:sp>
        <p:nvSpPr>
          <p:cNvPr id="9" name="CasellaDiTesto 8"/>
          <p:cNvSpPr txBox="1"/>
          <p:nvPr/>
        </p:nvSpPr>
        <p:spPr>
          <a:xfrm>
            <a:off x="323528" y="692696"/>
            <a:ext cx="8496944" cy="523220"/>
          </a:xfrm>
          <a:prstGeom prst="rect">
            <a:avLst/>
          </a:prstGeom>
          <a:noFill/>
        </p:spPr>
        <p:txBody>
          <a:bodyPr wrap="square" rtlCol="0">
            <a:spAutoFit/>
          </a:bodyPr>
          <a:lstStyle/>
          <a:p>
            <a:pPr algn="ctr"/>
            <a:r>
              <a:rPr lang="it-IT" sz="2800" b="1" dirty="0">
                <a:solidFill>
                  <a:schemeClr val="accent2">
                    <a:lumMod val="75000"/>
                  </a:schemeClr>
                </a:solidFill>
              </a:rPr>
              <a:t>III. Il giudizio dei Profeti: l’esilio, il tempo della crisi</a:t>
            </a:r>
          </a:p>
        </p:txBody>
      </p:sp>
      <p:sp>
        <p:nvSpPr>
          <p:cNvPr id="21" name="Rettangolo 20"/>
          <p:cNvSpPr/>
          <p:nvPr/>
        </p:nvSpPr>
        <p:spPr>
          <a:xfrm>
            <a:off x="251520" y="1196752"/>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La divisione del regno e il profeta Elia</a:t>
            </a:r>
          </a:p>
          <a:p>
            <a:pPr algn="ctr"/>
            <a:r>
              <a:rPr lang="it-IT" sz="2000" b="1" dirty="0">
                <a:solidFill>
                  <a:schemeClr val="accent2">
                    <a:lumMod val="75000"/>
                  </a:schemeClr>
                </a:solidFill>
              </a:rPr>
              <a:t>(1 Re, 12-22)</a:t>
            </a:r>
          </a:p>
        </p:txBody>
      </p:sp>
      <p:sp>
        <p:nvSpPr>
          <p:cNvPr id="22" name="Rettangolo 21"/>
          <p:cNvSpPr/>
          <p:nvPr/>
        </p:nvSpPr>
        <p:spPr>
          <a:xfrm>
            <a:off x="251520" y="2137299"/>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profeta Eliseo e il crollo del regno del nord (721 a. C.)</a:t>
            </a:r>
          </a:p>
          <a:p>
            <a:pPr algn="ctr"/>
            <a:r>
              <a:rPr lang="it-IT" sz="2000" b="1" dirty="0">
                <a:solidFill>
                  <a:schemeClr val="accent2">
                    <a:lumMod val="75000"/>
                  </a:schemeClr>
                </a:solidFill>
              </a:rPr>
              <a:t>(2 Re, 1-18)</a:t>
            </a:r>
          </a:p>
        </p:txBody>
      </p:sp>
      <p:sp>
        <p:nvSpPr>
          <p:cNvPr id="23" name="Rettangolo 22"/>
          <p:cNvSpPr/>
          <p:nvPr/>
        </p:nvSpPr>
        <p:spPr>
          <a:xfrm>
            <a:off x="213740" y="3051239"/>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profeta Isaia e il crollo del regno del sud (586 a. C.)</a:t>
            </a:r>
          </a:p>
          <a:p>
            <a:pPr algn="ctr"/>
            <a:r>
              <a:rPr lang="it-IT" sz="2000" b="1" dirty="0">
                <a:solidFill>
                  <a:schemeClr val="accent2">
                    <a:lumMod val="75000"/>
                  </a:schemeClr>
                </a:solidFill>
              </a:rPr>
              <a:t>(2 Re, 19-25; Is. 37-39)</a:t>
            </a:r>
          </a:p>
        </p:txBody>
      </p:sp>
      <p:sp>
        <p:nvSpPr>
          <p:cNvPr id="24" name="Rettangolo 23"/>
          <p:cNvSpPr/>
          <p:nvPr/>
        </p:nvSpPr>
        <p:spPr>
          <a:xfrm>
            <a:off x="197828" y="3998638"/>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profeta Geremia: dalle macerie all’esilio</a:t>
            </a:r>
          </a:p>
          <a:p>
            <a:pPr algn="ctr"/>
            <a:r>
              <a:rPr lang="it-IT" sz="2000" b="1" dirty="0">
                <a:solidFill>
                  <a:schemeClr val="accent2">
                    <a:lumMod val="75000"/>
                  </a:schemeClr>
                </a:solidFill>
              </a:rPr>
              <a:t>(Ger. 1, 13-16; 18-20; 24-30; 32-33; 52) </a:t>
            </a:r>
          </a:p>
        </p:txBody>
      </p:sp>
      <p:sp>
        <p:nvSpPr>
          <p:cNvPr id="25" name="Rettangolo 24"/>
          <p:cNvSpPr/>
          <p:nvPr/>
        </p:nvSpPr>
        <p:spPr>
          <a:xfrm>
            <a:off x="208219" y="4904497"/>
            <a:ext cx="8640960" cy="7200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profeta Ezechiele: dal castigo alla consolazione</a:t>
            </a:r>
          </a:p>
          <a:p>
            <a:pPr algn="ctr"/>
            <a:r>
              <a:rPr lang="it-IT" sz="2000" b="1" dirty="0">
                <a:solidFill>
                  <a:schemeClr val="accent2">
                    <a:lumMod val="75000"/>
                  </a:schemeClr>
                </a:solidFill>
              </a:rPr>
              <a:t>(</a:t>
            </a:r>
            <a:r>
              <a:rPr lang="it-IT" sz="2000" b="1" dirty="0" err="1">
                <a:solidFill>
                  <a:schemeClr val="accent2">
                    <a:lumMod val="75000"/>
                  </a:schemeClr>
                </a:solidFill>
              </a:rPr>
              <a:t>Ez</a:t>
            </a:r>
            <a:r>
              <a:rPr lang="it-IT" sz="2000" b="1" dirty="0">
                <a:solidFill>
                  <a:schemeClr val="accent2">
                    <a:lumMod val="75000"/>
                  </a:schemeClr>
                </a:solidFill>
              </a:rPr>
              <a:t>. 16.20.34.37)</a:t>
            </a:r>
          </a:p>
        </p:txBody>
      </p:sp>
      <p:sp>
        <p:nvSpPr>
          <p:cNvPr id="11" name="Rettangolo 10"/>
          <p:cNvSpPr/>
          <p:nvPr/>
        </p:nvSpPr>
        <p:spPr>
          <a:xfrm>
            <a:off x="208219" y="5899393"/>
            <a:ext cx="8640960" cy="7200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La preghiera degli esuli</a:t>
            </a:r>
          </a:p>
          <a:p>
            <a:pPr algn="ctr"/>
            <a:r>
              <a:rPr lang="it-IT" sz="2000" b="1" dirty="0">
                <a:solidFill>
                  <a:schemeClr val="accent2">
                    <a:lumMod val="75000"/>
                  </a:schemeClr>
                </a:solidFill>
              </a:rPr>
              <a:t>(Salmi 42/41; 60/59; 74/73; 79/78; 137/136)</a:t>
            </a:r>
          </a:p>
        </p:txBody>
      </p:sp>
      <p:sp>
        <p:nvSpPr>
          <p:cNvPr id="2" name="Ritorno 1">
            <a:hlinkClick r:id="rId2" action="ppaction://hlinksldjump" highlightClick="1"/>
            <a:extLst>
              <a:ext uri="{FF2B5EF4-FFF2-40B4-BE49-F238E27FC236}">
                <a16:creationId xmlns:a16="http://schemas.microsoft.com/office/drawing/2014/main" id="{1ED84D6E-6E59-E513-0EFD-9C018FB2BCA6}"/>
              </a:ext>
            </a:extLst>
          </p:cNvPr>
          <p:cNvSpPr/>
          <p:nvPr/>
        </p:nvSpPr>
        <p:spPr>
          <a:xfrm>
            <a:off x="0" y="5472"/>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8CE9FF94-D0D7-9966-CD99-E540BFDC07B9}"/>
              </a:ext>
            </a:extLst>
          </p:cNvPr>
          <p:cNvSpPr/>
          <p:nvPr/>
        </p:nvSpPr>
        <p:spPr>
          <a:xfrm>
            <a:off x="4427984" y="1860212"/>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720CBD8B-947D-466B-D124-8C4DC6AEAE1F}"/>
              </a:ext>
            </a:extLst>
          </p:cNvPr>
          <p:cNvSpPr/>
          <p:nvPr/>
        </p:nvSpPr>
        <p:spPr>
          <a:xfrm>
            <a:off x="4427984" y="2794585"/>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919ACB22-2878-902F-AE19-60729A5BEE56}"/>
              </a:ext>
            </a:extLst>
          </p:cNvPr>
          <p:cNvSpPr/>
          <p:nvPr/>
        </p:nvSpPr>
        <p:spPr>
          <a:xfrm>
            <a:off x="4427984" y="3743579"/>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0D2DF290-F60B-E154-9551-6D846DAA2576}"/>
              </a:ext>
            </a:extLst>
          </p:cNvPr>
          <p:cNvSpPr/>
          <p:nvPr/>
        </p:nvSpPr>
        <p:spPr>
          <a:xfrm>
            <a:off x="4427984" y="4679985"/>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34B5EDBA-59ED-419E-7BF4-C478F8B4285D}"/>
              </a:ext>
            </a:extLst>
          </p:cNvPr>
          <p:cNvSpPr/>
          <p:nvPr/>
        </p:nvSpPr>
        <p:spPr>
          <a:xfrm>
            <a:off x="4408612" y="566222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11" grpId="0" animBg="1"/>
      <p:bldP spid="4" grpId="0" animBg="1"/>
      <p:bldP spid="5" grpId="0" animBg="1"/>
      <p:bldP spid="6" grpId="0" animBg="1"/>
      <p:bldP spid="10"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Giona</a:t>
            </a:r>
          </a:p>
        </p:txBody>
      </p:sp>
      <p:sp>
        <p:nvSpPr>
          <p:cNvPr id="13" name="CasellaDiTesto 12"/>
          <p:cNvSpPr txBox="1"/>
          <p:nvPr/>
        </p:nvSpPr>
        <p:spPr>
          <a:xfrm>
            <a:off x="251520" y="1196752"/>
            <a:ext cx="8640960" cy="2862322"/>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libro di Giona (che significa “colomba”) </a:t>
            </a:r>
            <a:r>
              <a:rPr lang="it-IT" dirty="0"/>
              <a:t>ha suscitato molte discussioni tra gli studiosi. Generalmente la composizione di questo libro è posta dopo l’esilio, V-IV sec. a.C. e ciò deve mettere in guardia dall’interpretare i fatti in esso narrati come storici nel senso che noi moderni diamo a questo termine. E’ meglio parlare di storia profetica.</a:t>
            </a:r>
          </a:p>
          <a:p>
            <a:pPr marL="90488" indent="-90488" algn="just">
              <a:buFontTx/>
              <a:buChar char="-"/>
            </a:pPr>
            <a:r>
              <a:rPr lang="it-IT" b="1" dirty="0">
                <a:solidFill>
                  <a:srgbClr val="FF0000"/>
                </a:solidFill>
              </a:rPr>
              <a:t>Il “viaggio” di Giona a Ninive</a:t>
            </a:r>
            <a:r>
              <a:rPr lang="it-IT" dirty="0"/>
              <a:t>, la capitale nemica, dimostra che per tutti  c’è la possibilità di udire la “parola”. Neppure la morte (espressa dal pesce che inghiotte il profeta) riesce a trattenere una verità così degna di Dio e dell’uomo e così gratuita come la salvezza.</a:t>
            </a:r>
          </a:p>
          <a:p>
            <a:pPr marL="90488" indent="-90488" algn="just">
              <a:buFontTx/>
              <a:buChar char="-"/>
            </a:pPr>
            <a:r>
              <a:rPr lang="it-IT" b="1" dirty="0">
                <a:solidFill>
                  <a:srgbClr val="FF0000"/>
                </a:solidFill>
              </a:rPr>
              <a:t>Questa dimostrazione esemplare </a:t>
            </a:r>
            <a:r>
              <a:rPr lang="it-IT" dirty="0"/>
              <a:t>è la caratteristica del libro di Giona ed è ciò che da a questo piccolo libro una dimensione universale.</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Users\Master\Desktop\gh.jpg"/>
          <p:cNvPicPr>
            <a:picLocks noChangeAspect="1" noChangeArrowheads="1"/>
          </p:cNvPicPr>
          <p:nvPr/>
        </p:nvPicPr>
        <p:blipFill>
          <a:blip r:embed="rId3" cstate="print"/>
          <a:srcRect/>
          <a:stretch>
            <a:fillRect/>
          </a:stretch>
        </p:blipFill>
        <p:spPr bwMode="auto">
          <a:xfrm>
            <a:off x="2123728" y="4149080"/>
            <a:ext cx="4977553" cy="2520280"/>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Michea</a:t>
            </a:r>
            <a:endParaRPr lang="it-IT" sz="2800" b="1" dirty="0">
              <a:solidFill>
                <a:srgbClr val="0070C0"/>
              </a:solidFill>
            </a:endParaRPr>
          </a:p>
        </p:txBody>
      </p:sp>
      <p:sp>
        <p:nvSpPr>
          <p:cNvPr id="13" name="CasellaDiTesto 12"/>
          <p:cNvSpPr txBox="1"/>
          <p:nvPr/>
        </p:nvSpPr>
        <p:spPr>
          <a:xfrm>
            <a:off x="251520" y="1196752"/>
            <a:ext cx="8640960" cy="4247317"/>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err="1">
                <a:solidFill>
                  <a:srgbClr val="FF0000"/>
                </a:solidFill>
              </a:rPr>
              <a:t>Michea</a:t>
            </a:r>
            <a:r>
              <a:rPr lang="it-IT" b="1" dirty="0">
                <a:solidFill>
                  <a:srgbClr val="FF0000"/>
                </a:solidFill>
              </a:rPr>
              <a:t> è nativo di </a:t>
            </a:r>
            <a:r>
              <a:rPr lang="it-IT" b="1" dirty="0" err="1">
                <a:solidFill>
                  <a:srgbClr val="FF0000"/>
                </a:solidFill>
              </a:rPr>
              <a:t>Nareset</a:t>
            </a:r>
            <a:r>
              <a:rPr lang="it-IT" b="1" dirty="0">
                <a:solidFill>
                  <a:srgbClr val="FF0000"/>
                </a:solidFill>
              </a:rPr>
              <a:t>, piccolo centro agricolo del regno di Giuda. </a:t>
            </a:r>
            <a:r>
              <a:rPr lang="it-IT" dirty="0"/>
              <a:t>La sua origine contadina lo equipara negli atteggiamenti e nelle modalità del suo messaggio al profeta Amos, di cui è contemporaneo. Svolge il ministero profetico nella seconda metà del sec. VIII. Il libro si divide in tre grandi discorsi, introdotti dalla formula “ascoltate”.</a:t>
            </a:r>
          </a:p>
          <a:p>
            <a:pPr marL="90488" indent="-90488" algn="just">
              <a:buFontTx/>
              <a:buChar char="-"/>
            </a:pPr>
            <a:r>
              <a:rPr lang="it-IT" b="1" dirty="0">
                <a:solidFill>
                  <a:srgbClr val="FF0000"/>
                </a:solidFill>
              </a:rPr>
              <a:t>Il primo (cc. 1-2) </a:t>
            </a:r>
            <a:r>
              <a:rPr lang="it-IT" dirty="0"/>
              <a:t>è un discorso contro Israele e Giuda; </a:t>
            </a:r>
            <a:r>
              <a:rPr lang="it-IT" b="1" dirty="0">
                <a:solidFill>
                  <a:srgbClr val="FF0000"/>
                </a:solidFill>
              </a:rPr>
              <a:t>il secondo (cc. 3-4)</a:t>
            </a:r>
            <a:r>
              <a:rPr lang="it-IT" dirty="0"/>
              <a:t> è un insieme di minacce, contenente anche un annuncio di salvezza; </a:t>
            </a:r>
            <a:r>
              <a:rPr lang="it-IT" b="1" dirty="0">
                <a:solidFill>
                  <a:srgbClr val="FF0000"/>
                </a:solidFill>
              </a:rPr>
              <a:t>il terzo (cc. 6-7) </a:t>
            </a:r>
            <a:r>
              <a:rPr lang="it-IT" dirty="0"/>
              <a:t>sviluppa il genere letterario del “processo” in una disputa tra Dio e il popolo eletto. </a:t>
            </a:r>
          </a:p>
          <a:p>
            <a:pPr marL="90488" indent="-90488" algn="just">
              <a:buFontTx/>
              <a:buChar char="-"/>
            </a:pPr>
            <a:r>
              <a:rPr lang="it-IT" b="1" dirty="0" err="1">
                <a:solidFill>
                  <a:srgbClr val="FF0000"/>
                </a:solidFill>
              </a:rPr>
              <a:t>Michea</a:t>
            </a:r>
            <a:r>
              <a:rPr lang="it-IT" b="1" dirty="0">
                <a:solidFill>
                  <a:srgbClr val="FF0000"/>
                </a:solidFill>
              </a:rPr>
              <a:t> è un tenace assertore della giustizia sociale. </a:t>
            </a:r>
            <a:r>
              <a:rPr lang="it-IT" dirty="0"/>
              <a:t>A tutti gli esponenti delle varie classi sociali (ricchi e commercianti, amministratori e giudici, sacerdoti e profeti) il profeta rimprovera la ricerca disonesta del profitto, l’ingiustizia nell’esercizio delle loro funzioni e la corruzione.</a:t>
            </a:r>
          </a:p>
          <a:p>
            <a:pPr marL="90488" indent="-90488" algn="just">
              <a:buFontTx/>
              <a:buChar char="-"/>
            </a:pPr>
            <a:r>
              <a:rPr lang="it-IT" b="1" dirty="0">
                <a:solidFill>
                  <a:srgbClr val="FF0000"/>
                </a:solidFill>
              </a:rPr>
              <a:t>Per essi, Michea annuncia il “giudizio” di Dio: </a:t>
            </a:r>
            <a:r>
              <a:rPr lang="it-IT" dirty="0"/>
              <a:t>Samaria sarà distrutta (1,6-7) e Gerusalemme diventerà un mucchio di macerie (3,12). Ma, come ogni profeta, egli annuncia anche una futura ripresa del popolo di Dio guidato dal suo inviato che sorgerà da Betlemme (5, 1-5).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2" descr="C:\Users\Master\Desktop\mm.jpg"/>
          <p:cNvPicPr>
            <a:picLocks noChangeAspect="1" noChangeArrowheads="1"/>
          </p:cNvPicPr>
          <p:nvPr/>
        </p:nvPicPr>
        <p:blipFill>
          <a:blip r:embed="rId3" cstate="print"/>
          <a:srcRect t="24851" r="4124" b="14754"/>
          <a:stretch>
            <a:fillRect/>
          </a:stretch>
        </p:blipFill>
        <p:spPr bwMode="auto">
          <a:xfrm>
            <a:off x="3203848" y="5517232"/>
            <a:ext cx="2748454" cy="115212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Naum</a:t>
            </a:r>
            <a:endParaRPr lang="it-IT" sz="2800" b="1" dirty="0">
              <a:solidFill>
                <a:srgbClr val="0070C0"/>
              </a:solidFill>
            </a:endParaRPr>
          </a:p>
        </p:txBody>
      </p:sp>
      <p:sp>
        <p:nvSpPr>
          <p:cNvPr id="13" name="CasellaDiTesto 12"/>
          <p:cNvSpPr txBox="1"/>
          <p:nvPr/>
        </p:nvSpPr>
        <p:spPr>
          <a:xfrm>
            <a:off x="251520" y="1196752"/>
            <a:ext cx="8640960" cy="3416320"/>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err="1">
                <a:solidFill>
                  <a:srgbClr val="FF0000"/>
                </a:solidFill>
              </a:rPr>
              <a:t>Naum</a:t>
            </a:r>
            <a:r>
              <a:rPr lang="it-IT" b="1" dirty="0">
                <a:solidFill>
                  <a:srgbClr val="FF0000"/>
                </a:solidFill>
              </a:rPr>
              <a:t> (abbreviazione di </a:t>
            </a:r>
            <a:r>
              <a:rPr lang="it-IT" b="1" dirty="0" err="1">
                <a:solidFill>
                  <a:srgbClr val="FF0000"/>
                </a:solidFill>
              </a:rPr>
              <a:t>Nahumja</a:t>
            </a:r>
            <a:r>
              <a:rPr lang="it-IT" b="1" dirty="0">
                <a:solidFill>
                  <a:srgbClr val="FF0000"/>
                </a:solidFill>
              </a:rPr>
              <a:t>, cioè “Il Signore ha consolato” è nativo di </a:t>
            </a:r>
            <a:r>
              <a:rPr lang="it-IT" b="1" dirty="0" err="1">
                <a:solidFill>
                  <a:srgbClr val="FF0000"/>
                </a:solidFill>
              </a:rPr>
              <a:t>Elcos</a:t>
            </a:r>
            <a:r>
              <a:rPr lang="it-IT" b="1" dirty="0">
                <a:solidFill>
                  <a:srgbClr val="FF0000"/>
                </a:solidFill>
              </a:rPr>
              <a:t>, </a:t>
            </a:r>
            <a:r>
              <a:rPr lang="it-IT" dirty="0"/>
              <a:t>un villaggio localizzato da alcuni in Galilea, da altri in Giudea. </a:t>
            </a:r>
          </a:p>
          <a:p>
            <a:pPr marL="90488" indent="-90488" algn="just">
              <a:buFontTx/>
              <a:buChar char="-"/>
            </a:pPr>
            <a:r>
              <a:rPr lang="it-IT" b="1" dirty="0">
                <a:solidFill>
                  <a:srgbClr val="FF0000"/>
                </a:solidFill>
              </a:rPr>
              <a:t>Il suo breve libro canta la caduta di Tebe </a:t>
            </a:r>
            <a:r>
              <a:rPr lang="it-IT" dirty="0"/>
              <a:t>(capitale dell’alto Egitto) per opera degli Assiri (663 a.C.) e la caduta di Ninive (612 a.C.). Queste due date delimitano l’epoca del profeta e gli avvenimenti descritti.</a:t>
            </a:r>
          </a:p>
          <a:p>
            <a:pPr marL="90488" indent="-90488" algn="just">
              <a:buFontTx/>
              <a:buChar char="-"/>
            </a:pPr>
            <a:r>
              <a:rPr lang="it-IT" b="1" dirty="0">
                <a:solidFill>
                  <a:srgbClr val="FF0000"/>
                </a:solidFill>
              </a:rPr>
              <a:t>Il libro si compone di un salmo alfabetico (1, 2-14), </a:t>
            </a:r>
            <a:r>
              <a:rPr lang="it-IT" dirty="0"/>
              <a:t>seguito dalla descrizione della caduta di Ninive e di Tebe (2, 1-3, 19).</a:t>
            </a:r>
          </a:p>
          <a:p>
            <a:pPr marL="90488" indent="-90488" algn="just">
              <a:buFontTx/>
              <a:buChar char="-"/>
            </a:pPr>
            <a:r>
              <a:rPr lang="it-IT" b="1" dirty="0">
                <a:solidFill>
                  <a:srgbClr val="FF0000"/>
                </a:solidFill>
              </a:rPr>
              <a:t>Naum non si rivolge direttamente al popolo eletto: </a:t>
            </a:r>
            <a:r>
              <a:rPr lang="it-IT" dirty="0"/>
              <a:t>la sua opera profetica  è rivolta a Ninive, la capitale dell’impero assiro, con tutto ciò che essa rappresenta per Israele e per l’antichità: invasione, distruzione e deportazione. </a:t>
            </a:r>
          </a:p>
          <a:p>
            <a:pPr marL="90488" indent="-90488" algn="just">
              <a:buFontTx/>
              <a:buChar char="-"/>
            </a:pPr>
            <a:r>
              <a:rPr lang="it-IT" b="1" dirty="0">
                <a:solidFill>
                  <a:srgbClr val="FF0000"/>
                </a:solidFill>
              </a:rPr>
              <a:t>Ninive sarà distrutta </a:t>
            </a:r>
            <a:r>
              <a:rPr lang="it-IT" dirty="0"/>
              <a:t>e non risorgerà più, ma il Signore restaurerà Giuda e Israele (2, 1-3).</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C:\Users\Master\Desktop\jj.jpg"/>
          <p:cNvPicPr>
            <a:picLocks noChangeAspect="1" noChangeArrowheads="1"/>
          </p:cNvPicPr>
          <p:nvPr/>
        </p:nvPicPr>
        <p:blipFill>
          <a:blip r:embed="rId3" cstate="print"/>
          <a:srcRect/>
          <a:stretch>
            <a:fillRect/>
          </a:stretch>
        </p:blipFill>
        <p:spPr bwMode="auto">
          <a:xfrm>
            <a:off x="3405187" y="4758690"/>
            <a:ext cx="2333625" cy="1962150"/>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Abacuc</a:t>
            </a:r>
          </a:p>
        </p:txBody>
      </p:sp>
      <p:sp>
        <p:nvSpPr>
          <p:cNvPr id="13" name="CasellaDiTesto 12"/>
          <p:cNvSpPr txBox="1"/>
          <p:nvPr/>
        </p:nvSpPr>
        <p:spPr>
          <a:xfrm>
            <a:off x="251520" y="1196752"/>
            <a:ext cx="8640960" cy="3416320"/>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Sappiamo poco di questo profeta. </a:t>
            </a:r>
            <a:r>
              <a:rPr lang="it-IT" dirty="0"/>
              <a:t>Probabilmente  il suo scritto è da collocarsi tra il 605 e il 597 a.C.</a:t>
            </a:r>
          </a:p>
          <a:p>
            <a:pPr marL="90488" indent="-90488" algn="just">
              <a:buFontTx/>
              <a:buChar char="-"/>
            </a:pPr>
            <a:r>
              <a:rPr lang="it-IT" b="1" dirty="0">
                <a:solidFill>
                  <a:srgbClr val="FF0000"/>
                </a:solidFill>
              </a:rPr>
              <a:t>Nel suo messaggio Abacuc introduce un elemento nuovo </a:t>
            </a:r>
            <a:r>
              <a:rPr lang="it-IT" dirty="0"/>
              <a:t>formulato da una domanda che percorre tutto il libro: possiamo conoscere come il nostro Dio guida la storia? La risposta dovrebbe risolvere il problema drammatico della presenza del giusto (l’oppresso nel testo di Abacuc) e dell’ingiusto (l’oppresso) nella storia umana.</a:t>
            </a:r>
          </a:p>
          <a:p>
            <a:pPr marL="90488" indent="-90488" algn="just">
              <a:buFontTx/>
              <a:buChar char="-"/>
            </a:pPr>
            <a:r>
              <a:rPr lang="it-IT" b="1" dirty="0">
                <a:solidFill>
                  <a:srgbClr val="FF0000"/>
                </a:solidFill>
              </a:rPr>
              <a:t>Da qui nasce un’affermazione che sarà tanto cara a San Paolo: </a:t>
            </a:r>
            <a:r>
              <a:rPr lang="it-IT" dirty="0"/>
              <a:t>“Il giusto vivrà per la sua fede” (2,4 e Rom. 1,17). </a:t>
            </a:r>
          </a:p>
          <a:p>
            <a:pPr marL="90488" indent="-90488" algn="just">
              <a:buFontTx/>
              <a:buChar char="-"/>
            </a:pPr>
            <a:r>
              <a:rPr lang="it-IT" b="1" dirty="0">
                <a:solidFill>
                  <a:srgbClr val="FF0000"/>
                </a:solidFill>
              </a:rPr>
              <a:t>Il testo è strutturato in tre capitoli. </a:t>
            </a:r>
            <a:r>
              <a:rPr lang="it-IT" dirty="0"/>
              <a:t>Molto bella è la preghiera formulata in 3,1-19 che ricalca le linee fondamentali della fede biblica e riporta l’uomo biblico alle motivazioni essenziali del suo essere e del suo agire.</a:t>
            </a:r>
          </a:p>
          <a:p>
            <a:pPr marL="90488" indent="-90488" algn="just">
              <a:buFontTx/>
              <a:buChar char="-"/>
            </a:pPr>
            <a:r>
              <a:rPr lang="it-IT" b="1" dirty="0">
                <a:solidFill>
                  <a:srgbClr val="FF0000"/>
                </a:solidFill>
              </a:rPr>
              <a:t>Secondo alcuni studiosi </a:t>
            </a:r>
            <a:r>
              <a:rPr lang="it-IT" dirty="0"/>
              <a:t>si tratterebbe  di un inno antico citato e adattato dal profeta.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C:\Users\Master\Desktop\mj.jpg"/>
          <p:cNvPicPr>
            <a:picLocks noChangeAspect="1" noChangeArrowheads="1"/>
          </p:cNvPicPr>
          <p:nvPr/>
        </p:nvPicPr>
        <p:blipFill>
          <a:blip r:embed="rId3" cstate="print"/>
          <a:srcRect/>
          <a:stretch>
            <a:fillRect/>
          </a:stretch>
        </p:blipFill>
        <p:spPr bwMode="auto">
          <a:xfrm>
            <a:off x="3563888" y="4725144"/>
            <a:ext cx="1776057" cy="1950343"/>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dirty="0"/>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Sofonia</a:t>
            </a:r>
            <a:endParaRPr lang="it-IT" sz="2800" b="1" dirty="0">
              <a:solidFill>
                <a:srgbClr val="0070C0"/>
              </a:solidFill>
            </a:endParaRP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err="1">
                <a:solidFill>
                  <a:srgbClr val="FF0000"/>
                </a:solidFill>
              </a:rPr>
              <a:t>Sofonia</a:t>
            </a:r>
            <a:r>
              <a:rPr lang="it-IT" b="1" dirty="0">
                <a:solidFill>
                  <a:srgbClr val="FF0000"/>
                </a:solidFill>
              </a:rPr>
              <a:t> (che in ebraico significa “colui che Dio protegge”) </a:t>
            </a:r>
            <a:r>
              <a:rPr lang="it-IT" dirty="0"/>
              <a:t>esercitò la sua missione profetica al tempo del re di Giuda Giosia (640-600 a.c.).</a:t>
            </a:r>
          </a:p>
          <a:p>
            <a:pPr marL="90488" indent="-90488" algn="just">
              <a:buFontTx/>
              <a:buChar char="-"/>
            </a:pPr>
            <a:r>
              <a:rPr lang="it-IT" b="1" dirty="0">
                <a:solidFill>
                  <a:srgbClr val="FF0000"/>
                </a:solidFill>
              </a:rPr>
              <a:t>La sua predicazione risente della situazione  di idolatria in cui si trova il popolo ebreo prima della riforma religiosa di Giosia. </a:t>
            </a:r>
            <a:r>
              <a:rPr lang="it-IT" dirty="0"/>
              <a:t>Il libro si divide in tre parti: “Il giorno del Signore” (1,2-3); “oracoli contro le nazioni” (2,4-15); “Oracoli contro Gerusalemme (3,1-20). </a:t>
            </a:r>
            <a:r>
              <a:rPr lang="it-IT" dirty="0" err="1"/>
              <a:t>Sofonia</a:t>
            </a:r>
            <a:r>
              <a:rPr lang="it-IT" dirty="0"/>
              <a:t> insiste sul “Giorno del Signore” che incombe sulla storia di Giuda, sulle nazioni che la opprimono e su tutta l’umanità.</a:t>
            </a:r>
          </a:p>
          <a:p>
            <a:pPr marL="90488" indent="-90488" algn="just">
              <a:buFontTx/>
              <a:buChar char="-"/>
            </a:pPr>
            <a:r>
              <a:rPr lang="it-IT" b="1" dirty="0">
                <a:solidFill>
                  <a:srgbClr val="FF0000"/>
                </a:solidFill>
              </a:rPr>
              <a:t>Questo tema è proprio dei profeti che l’hanno preceduto, </a:t>
            </a:r>
            <a:r>
              <a:rPr lang="it-IT" dirty="0"/>
              <a:t>specialmente di Amos (5,18-20) e di Isaia (2,6-21). In tutti questi profeti </a:t>
            </a:r>
          </a:p>
          <a:p>
            <a:pPr algn="just"/>
            <a:r>
              <a:rPr lang="it-IT" dirty="0"/>
              <a:t> il giorno del Signore indica un preciso momento </a:t>
            </a:r>
          </a:p>
          <a:p>
            <a:pPr algn="just"/>
            <a:r>
              <a:rPr lang="it-IT" dirty="0"/>
              <a:t> nel quale Dio interviene a punire con particolare </a:t>
            </a:r>
          </a:p>
          <a:p>
            <a:pPr algn="just"/>
            <a:r>
              <a:rPr lang="it-IT" dirty="0"/>
              <a:t> gravità il suo popolo o anche il popolo pagano.</a:t>
            </a:r>
          </a:p>
          <a:p>
            <a:pPr marL="90488" indent="-90488" algn="just">
              <a:buFontTx/>
              <a:buChar char="-"/>
            </a:pPr>
            <a:r>
              <a:rPr lang="it-IT" b="1" dirty="0">
                <a:solidFill>
                  <a:srgbClr val="FF0000"/>
                </a:solidFill>
              </a:rPr>
              <a:t>Sofonia presenta gli oracoli che gravitano </a:t>
            </a:r>
          </a:p>
          <a:p>
            <a:pPr algn="just"/>
            <a:r>
              <a:rPr lang="it-IT" b="1" dirty="0">
                <a:solidFill>
                  <a:srgbClr val="FF0000"/>
                </a:solidFill>
              </a:rPr>
              <a:t> intorno al giorno del Signore </a:t>
            </a:r>
            <a:r>
              <a:rPr lang="it-IT" dirty="0"/>
              <a:t>con una terminologia </a:t>
            </a:r>
          </a:p>
          <a:p>
            <a:pPr algn="just"/>
            <a:r>
              <a:rPr lang="it-IT" dirty="0"/>
              <a:t> drammatica che coinvolge tutto il creato: umanità, </a:t>
            </a:r>
          </a:p>
          <a:p>
            <a:pPr algn="just"/>
            <a:r>
              <a:rPr lang="it-IT" dirty="0"/>
              <a:t> cielo e terra. Le immagini di cui questi oracoli sono </a:t>
            </a:r>
          </a:p>
          <a:p>
            <a:pPr algn="just"/>
            <a:r>
              <a:rPr lang="it-IT" dirty="0"/>
              <a:t> intessuti giungeranno fino ai tempi del N.T.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A671BAC-1CDD-CB0D-9559-A39323913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104" y="3461001"/>
            <a:ext cx="3456384" cy="2500641"/>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fade">
                                      <p:cBhvr>
                                        <p:cTn id="36" dur="1000"/>
                                        <p:tgtEl>
                                          <p:spTgt spid="13">
                                            <p:txEl>
                                              <p:pRg st="4" end="4"/>
                                            </p:txEl>
                                          </p:spTgt>
                                        </p:tgtEl>
                                      </p:cBhvr>
                                    </p:animEffect>
                                    <p:anim calcmode="lin" valueType="num">
                                      <p:cBhvr>
                                        <p:cTn id="3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fade">
                                      <p:cBhvr>
                                        <p:cTn id="41" dur="1000"/>
                                        <p:tgtEl>
                                          <p:spTgt spid="13">
                                            <p:txEl>
                                              <p:pRg st="5" end="5"/>
                                            </p:txEl>
                                          </p:spTgt>
                                        </p:tgtEl>
                                      </p:cBhvr>
                                    </p:animEffect>
                                    <p:anim calcmode="lin" valueType="num">
                                      <p:cBhvr>
                                        <p:cTn id="4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xEl>
                                              <p:pRg st="6" end="6"/>
                                            </p:txEl>
                                          </p:spTgt>
                                        </p:tgtEl>
                                        <p:attrNameLst>
                                          <p:attrName>style.visibility</p:attrName>
                                        </p:attrNameLst>
                                      </p:cBhvr>
                                      <p:to>
                                        <p:strVal val="visible"/>
                                      </p:to>
                                    </p:set>
                                    <p:animEffect transition="in" filter="fade">
                                      <p:cBhvr>
                                        <p:cTn id="48" dur="1000"/>
                                        <p:tgtEl>
                                          <p:spTgt spid="13">
                                            <p:txEl>
                                              <p:pRg st="6" end="6"/>
                                            </p:txEl>
                                          </p:spTgt>
                                        </p:tgtEl>
                                      </p:cBhvr>
                                    </p:animEffect>
                                    <p:anim calcmode="lin" valueType="num">
                                      <p:cBhvr>
                                        <p:cTn id="4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3">
                                            <p:txEl>
                                              <p:pRg st="7" end="7"/>
                                            </p:txEl>
                                          </p:spTgt>
                                        </p:tgtEl>
                                        <p:attrNameLst>
                                          <p:attrName>style.visibility</p:attrName>
                                        </p:attrNameLst>
                                      </p:cBhvr>
                                      <p:to>
                                        <p:strVal val="visible"/>
                                      </p:to>
                                    </p:set>
                                    <p:animEffect transition="in" filter="fade">
                                      <p:cBhvr>
                                        <p:cTn id="53" dur="1000"/>
                                        <p:tgtEl>
                                          <p:spTgt spid="13">
                                            <p:txEl>
                                              <p:pRg st="7" end="7"/>
                                            </p:txEl>
                                          </p:spTgt>
                                        </p:tgtEl>
                                      </p:cBhvr>
                                    </p:animEffect>
                                    <p:anim calcmode="lin" valueType="num">
                                      <p:cBhvr>
                                        <p:cTn id="54"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xEl>
                                              <p:pRg st="8" end="8"/>
                                            </p:txEl>
                                          </p:spTgt>
                                        </p:tgtEl>
                                        <p:attrNameLst>
                                          <p:attrName>style.visibility</p:attrName>
                                        </p:attrNameLst>
                                      </p:cBhvr>
                                      <p:to>
                                        <p:strVal val="visible"/>
                                      </p:to>
                                    </p:set>
                                    <p:animEffect transition="in" filter="fade">
                                      <p:cBhvr>
                                        <p:cTn id="58" dur="1000"/>
                                        <p:tgtEl>
                                          <p:spTgt spid="13">
                                            <p:txEl>
                                              <p:pRg st="8" end="8"/>
                                            </p:txEl>
                                          </p:spTgt>
                                        </p:tgtEl>
                                      </p:cBhvr>
                                    </p:animEffect>
                                    <p:anim calcmode="lin" valueType="num">
                                      <p:cBhvr>
                                        <p:cTn id="59"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3">
                                            <p:txEl>
                                              <p:pRg st="9" end="9"/>
                                            </p:txEl>
                                          </p:spTgt>
                                        </p:tgtEl>
                                        <p:attrNameLst>
                                          <p:attrName>style.visibility</p:attrName>
                                        </p:attrNameLst>
                                      </p:cBhvr>
                                      <p:to>
                                        <p:strVal val="visible"/>
                                      </p:to>
                                    </p:set>
                                    <p:animEffect transition="in" filter="fade">
                                      <p:cBhvr>
                                        <p:cTn id="63" dur="1000"/>
                                        <p:tgtEl>
                                          <p:spTgt spid="13">
                                            <p:txEl>
                                              <p:pRg st="9" end="9"/>
                                            </p:txEl>
                                          </p:spTgt>
                                        </p:tgtEl>
                                      </p:cBhvr>
                                    </p:animEffect>
                                    <p:anim calcmode="lin" valueType="num">
                                      <p:cBhvr>
                                        <p:cTn id="6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3">
                                            <p:txEl>
                                              <p:pRg st="10" end="10"/>
                                            </p:txEl>
                                          </p:spTgt>
                                        </p:tgtEl>
                                        <p:attrNameLst>
                                          <p:attrName>style.visibility</p:attrName>
                                        </p:attrNameLst>
                                      </p:cBhvr>
                                      <p:to>
                                        <p:strVal val="visible"/>
                                      </p:to>
                                    </p:set>
                                    <p:animEffect transition="in" filter="fade">
                                      <p:cBhvr>
                                        <p:cTn id="68" dur="1000"/>
                                        <p:tgtEl>
                                          <p:spTgt spid="13">
                                            <p:txEl>
                                              <p:pRg st="10" end="10"/>
                                            </p:txEl>
                                          </p:spTgt>
                                        </p:tgtEl>
                                      </p:cBhvr>
                                    </p:animEffect>
                                    <p:anim calcmode="lin" valueType="num">
                                      <p:cBhvr>
                                        <p:cTn id="69"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Aggeo</a:t>
            </a:r>
            <a:endParaRPr lang="it-IT" sz="2800" b="1" dirty="0">
              <a:solidFill>
                <a:srgbClr val="0070C0"/>
              </a:solidFill>
            </a:endParaRPr>
          </a:p>
        </p:txBody>
      </p:sp>
      <p:sp>
        <p:nvSpPr>
          <p:cNvPr id="13" name="CasellaDiTesto 12"/>
          <p:cNvSpPr txBox="1"/>
          <p:nvPr/>
        </p:nvSpPr>
        <p:spPr>
          <a:xfrm>
            <a:off x="251520" y="1196752"/>
            <a:ext cx="8640960" cy="2031325"/>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profeta </a:t>
            </a:r>
            <a:r>
              <a:rPr lang="it-IT" b="1" dirty="0" err="1">
                <a:solidFill>
                  <a:srgbClr val="FF0000"/>
                </a:solidFill>
              </a:rPr>
              <a:t>Aggeo</a:t>
            </a:r>
            <a:r>
              <a:rPr lang="it-IT" b="1" dirty="0">
                <a:solidFill>
                  <a:srgbClr val="FF0000"/>
                </a:solidFill>
              </a:rPr>
              <a:t> è il primo della serie dei profeti </a:t>
            </a:r>
            <a:r>
              <a:rPr lang="it-IT" b="1" dirty="0" err="1">
                <a:solidFill>
                  <a:srgbClr val="FF0000"/>
                </a:solidFill>
              </a:rPr>
              <a:t>postesilici</a:t>
            </a:r>
            <a:r>
              <a:rPr lang="it-IT" b="1" dirty="0">
                <a:solidFill>
                  <a:srgbClr val="FF0000"/>
                </a:solidFill>
              </a:rPr>
              <a:t> </a:t>
            </a:r>
            <a:r>
              <a:rPr lang="it-IT" dirty="0"/>
              <a:t>impegnati con il loro popolo alla ricostruzione. La sua missione profetica si svolge sotto il regno di Dario I (520 a.C.), quindi nell’epoca dell’egemonia persiana in Medio Oriente. </a:t>
            </a:r>
          </a:p>
          <a:p>
            <a:pPr marL="90488" indent="-90488" algn="just">
              <a:buFontTx/>
              <a:buChar char="-"/>
            </a:pPr>
            <a:r>
              <a:rPr lang="it-IT" b="1" dirty="0">
                <a:solidFill>
                  <a:srgbClr val="FF0000"/>
                </a:solidFill>
              </a:rPr>
              <a:t>Il suo messaggio è in un certo senso ben espresso dal suo stesso nome, </a:t>
            </a:r>
            <a:r>
              <a:rPr lang="it-IT" b="1" dirty="0" err="1">
                <a:solidFill>
                  <a:srgbClr val="FF0000"/>
                </a:solidFill>
              </a:rPr>
              <a:t>Aggeo</a:t>
            </a:r>
            <a:r>
              <a:rPr lang="it-IT" b="1" dirty="0">
                <a:solidFill>
                  <a:srgbClr val="FF0000"/>
                </a:solidFill>
              </a:rPr>
              <a:t> significa “festivo”. </a:t>
            </a:r>
            <a:r>
              <a:rPr lang="it-IT" dirty="0"/>
              <a:t>Tutta la sua predicazione è orientata all’ottimismo e all’incoraggiamento per la ricostruzione del tempio, il vero segno della “festa” del popolo biblico.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2" name="Picture 2" descr="C:\Users\Master\Desktop\jj.jpg"/>
          <p:cNvPicPr>
            <a:picLocks noChangeAspect="1" noChangeArrowheads="1"/>
          </p:cNvPicPr>
          <p:nvPr/>
        </p:nvPicPr>
        <p:blipFill>
          <a:blip r:embed="rId3" cstate="print"/>
          <a:srcRect/>
          <a:stretch>
            <a:fillRect/>
          </a:stretch>
        </p:blipFill>
        <p:spPr bwMode="auto">
          <a:xfrm>
            <a:off x="2107726" y="3405469"/>
            <a:ext cx="4928547" cy="3168352"/>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66</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Zaccaria</a:t>
            </a:r>
          </a:p>
        </p:txBody>
      </p:sp>
      <p:sp>
        <p:nvSpPr>
          <p:cNvPr id="13" name="CasellaDiTesto 12"/>
          <p:cNvSpPr txBox="1"/>
          <p:nvPr/>
        </p:nvSpPr>
        <p:spPr>
          <a:xfrm>
            <a:off x="251520" y="1196752"/>
            <a:ext cx="4896544"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Il profeta Zaccaria (il nome significa “Dio è ricordato”) </a:t>
            </a:r>
            <a:r>
              <a:rPr lang="it-IT" dirty="0"/>
              <a:t>è contemporaneo di </a:t>
            </a:r>
            <a:r>
              <a:rPr lang="it-IT" dirty="0" err="1"/>
              <a:t>Aggeo</a:t>
            </a:r>
            <a:r>
              <a:rPr lang="it-IT" dirty="0"/>
              <a:t>. Probabilmente fece parte del primo gruppo di rimpatriati dell’esilio e con la sua opera favorì e incoraggiò la ricostruzione del tempio.</a:t>
            </a:r>
          </a:p>
          <a:p>
            <a:pPr marL="90488" indent="-90488" algn="just">
              <a:buFontTx/>
              <a:buChar char="-"/>
            </a:pPr>
            <a:r>
              <a:rPr lang="it-IT" b="1" dirty="0">
                <a:solidFill>
                  <a:srgbClr val="FF0000"/>
                </a:solidFill>
              </a:rPr>
              <a:t>Zaccaria esercitò l’attività profetica durante il regno di Dario I</a:t>
            </a:r>
            <a:r>
              <a:rPr lang="it-IT" dirty="0"/>
              <a:t>, re di </a:t>
            </a:r>
            <a:r>
              <a:rPr lang="it-IT" dirty="0" err="1"/>
              <a:t>Persia</a:t>
            </a:r>
            <a:r>
              <a:rPr lang="it-IT" dirty="0"/>
              <a:t>, (522-486 a.C.) (</a:t>
            </a:r>
            <a:r>
              <a:rPr lang="it-IT" dirty="0" err="1"/>
              <a:t>Zc</a:t>
            </a:r>
            <a:r>
              <a:rPr lang="it-IT" dirty="0"/>
              <a:t>. 1,1; 7,1). Il libro è diviso in due parti.</a:t>
            </a:r>
          </a:p>
          <a:p>
            <a:pPr marL="90488" indent="-90488" algn="just">
              <a:buFontTx/>
              <a:buChar char="-"/>
            </a:pPr>
            <a:r>
              <a:rPr lang="it-IT" b="1" dirty="0">
                <a:solidFill>
                  <a:srgbClr val="FF0000"/>
                </a:solidFill>
              </a:rPr>
              <a:t>La prima (cc. 1-8) </a:t>
            </a:r>
            <a:r>
              <a:rPr lang="it-IT" dirty="0"/>
              <a:t>è la parte che gli studiosi attribuiscono al profeta Zaccaria detto primo Zaccaria e contiene otto visioni profetiche.</a:t>
            </a:r>
          </a:p>
          <a:p>
            <a:pPr marL="90488" indent="-90488" algn="just">
              <a:buFontTx/>
              <a:buChar char="-"/>
            </a:pPr>
            <a:r>
              <a:rPr lang="it-IT" b="1" dirty="0">
                <a:solidFill>
                  <a:srgbClr val="FF0000"/>
                </a:solidFill>
              </a:rPr>
              <a:t>La seconda parte (cc. 9-14) </a:t>
            </a:r>
            <a:r>
              <a:rPr lang="it-IT" dirty="0"/>
              <a:t>proviene da autori anonimi posteriori. Uno, detto secondo Zaccaria, ha i cc. 9-11 e un terzo Zaccaria i cc. 12-14. </a:t>
            </a:r>
          </a:p>
          <a:p>
            <a:pPr marL="90488" indent="-90488" algn="just">
              <a:buFontTx/>
              <a:buChar char="-"/>
            </a:pPr>
            <a:r>
              <a:rPr lang="it-IT" b="1" dirty="0">
                <a:solidFill>
                  <a:srgbClr val="FF0000"/>
                </a:solidFill>
              </a:rPr>
              <a:t>Nel libro si alternano </a:t>
            </a:r>
            <a:r>
              <a:rPr lang="it-IT" dirty="0"/>
              <a:t>parti poetiche (9-11) e parti in prosa (12-14).</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descr="C:\Users\Master\Desktop\hhh.jpg"/>
          <p:cNvPicPr>
            <a:picLocks noChangeAspect="1" noChangeArrowheads="1"/>
          </p:cNvPicPr>
          <p:nvPr/>
        </p:nvPicPr>
        <p:blipFill>
          <a:blip r:embed="rId3" cstate="print"/>
          <a:srcRect/>
          <a:stretch>
            <a:fillRect/>
          </a:stretch>
        </p:blipFill>
        <p:spPr bwMode="auto">
          <a:xfrm>
            <a:off x="5303512" y="1202059"/>
            <a:ext cx="3588968" cy="4796007"/>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Malachia</a:t>
            </a:r>
            <a:endParaRPr lang="it-IT" sz="2800" b="1" dirty="0">
              <a:solidFill>
                <a:srgbClr val="0070C0"/>
              </a:solidFill>
            </a:endParaRPr>
          </a:p>
        </p:txBody>
      </p:sp>
      <p:sp>
        <p:nvSpPr>
          <p:cNvPr id="13" name="CasellaDiTesto 12"/>
          <p:cNvSpPr txBox="1"/>
          <p:nvPr/>
        </p:nvSpPr>
        <p:spPr>
          <a:xfrm>
            <a:off x="251520" y="1196752"/>
            <a:ext cx="8640960" cy="4524315"/>
          </a:xfrm>
          <a:prstGeom prst="rect">
            <a:avLst/>
          </a:prstGeom>
          <a:solidFill>
            <a:schemeClr val="accent5">
              <a:lumMod val="20000"/>
              <a:lumOff val="80000"/>
            </a:schemeClr>
          </a:solidFill>
          <a:ln w="25400">
            <a:solidFill>
              <a:srgbClr val="FF0000"/>
            </a:solidFill>
          </a:ln>
        </p:spPr>
        <p:txBody>
          <a:bodyPr wrap="square" rtlCol="0">
            <a:spAutoFit/>
          </a:bodyPr>
          <a:lstStyle/>
          <a:p>
            <a:pPr marL="90488" indent="-90488" algn="just">
              <a:buFontTx/>
              <a:buChar char="-"/>
            </a:pPr>
            <a:r>
              <a:rPr lang="it-IT" b="1" dirty="0">
                <a:solidFill>
                  <a:srgbClr val="FF0000"/>
                </a:solidFill>
              </a:rPr>
              <a:t>Di questo profeta non sappiamo nulla. </a:t>
            </a:r>
            <a:r>
              <a:rPr lang="it-IT" dirty="0"/>
              <a:t>Il nome </a:t>
            </a:r>
            <a:r>
              <a:rPr lang="it-IT" dirty="0" err="1"/>
              <a:t>Malachia</a:t>
            </a:r>
            <a:r>
              <a:rPr lang="it-IT" dirty="0"/>
              <a:t> (che significa “Messaggero del Signore”) sembra desunto da una profezia contenuta nel libro (3,1) di cui lo si ritiene autore.</a:t>
            </a:r>
          </a:p>
          <a:p>
            <a:pPr marL="90488" indent="-90488" algn="just">
              <a:buFontTx/>
              <a:buChar char="-"/>
            </a:pPr>
            <a:r>
              <a:rPr lang="it-IT" b="1" dirty="0">
                <a:solidFill>
                  <a:srgbClr val="FF0000"/>
                </a:solidFill>
              </a:rPr>
              <a:t>L’autore scrisse nella seconda metà del V sec. a.C. </a:t>
            </a:r>
            <a:r>
              <a:rPr lang="it-IT" dirty="0"/>
              <a:t>nel periodo della ricostruzione dopo l’esilio. Il profeta sembra interessato particolarmente alle colpe dei sacerdoti e alle colpe che compromettono la purità rituale.</a:t>
            </a:r>
          </a:p>
          <a:p>
            <a:pPr marL="90488" indent="-90488" algn="just">
              <a:buFontTx/>
              <a:buChar char="-"/>
            </a:pPr>
            <a:r>
              <a:rPr lang="it-IT" b="1" dirty="0">
                <a:solidFill>
                  <a:srgbClr val="FF0000"/>
                </a:solidFill>
              </a:rPr>
              <a:t>Gran parte del suo messaggio </a:t>
            </a:r>
            <a:r>
              <a:rPr lang="it-IT" dirty="0"/>
              <a:t>è costituito </a:t>
            </a:r>
          </a:p>
          <a:p>
            <a:pPr algn="just"/>
            <a:r>
              <a:rPr lang="it-IT" dirty="0"/>
              <a:t> dalla condanna dei sacerdoti allorché culto </a:t>
            </a:r>
          </a:p>
          <a:p>
            <a:pPr algn="just"/>
            <a:r>
              <a:rPr lang="it-IT" dirty="0"/>
              <a:t> e vita diventano due sfere separate e </a:t>
            </a:r>
          </a:p>
          <a:p>
            <a:pPr algn="just"/>
            <a:r>
              <a:rPr lang="it-IT" dirty="0"/>
              <a:t> indipendenti  anziché compenetrarsi. </a:t>
            </a:r>
          </a:p>
          <a:p>
            <a:pPr marL="90488" indent="-90488" algn="just">
              <a:buFontTx/>
              <a:buChar char="-"/>
            </a:pPr>
            <a:r>
              <a:rPr lang="it-IT" b="1" dirty="0">
                <a:solidFill>
                  <a:srgbClr val="FF0000"/>
                </a:solidFill>
              </a:rPr>
              <a:t>Il profeta parla dell’annuncio di un </a:t>
            </a:r>
          </a:p>
          <a:p>
            <a:pPr algn="just"/>
            <a:r>
              <a:rPr lang="it-IT" b="1" dirty="0">
                <a:solidFill>
                  <a:srgbClr val="FF0000"/>
                </a:solidFill>
              </a:rPr>
              <a:t> “messaggero del Signore” </a:t>
            </a:r>
            <a:r>
              <a:rPr lang="it-IT" dirty="0"/>
              <a:t>che sarà </a:t>
            </a:r>
          </a:p>
          <a:p>
            <a:pPr algn="just"/>
            <a:r>
              <a:rPr lang="it-IT" dirty="0"/>
              <a:t> identificato in Giovanni Battista (3,1) </a:t>
            </a:r>
          </a:p>
          <a:p>
            <a:pPr algn="just"/>
            <a:r>
              <a:rPr lang="it-IT" dirty="0"/>
              <a:t> e l’annuncio di un’offerta pura che </a:t>
            </a:r>
          </a:p>
          <a:p>
            <a:pPr algn="just"/>
            <a:r>
              <a:rPr lang="it-IT" dirty="0"/>
              <a:t> si eleverà a Dio da gran parte della </a:t>
            </a:r>
          </a:p>
          <a:p>
            <a:pPr algn="just"/>
            <a:r>
              <a:rPr lang="it-IT" dirty="0"/>
              <a:t> terra (1,11).</a:t>
            </a:r>
          </a:p>
        </p:txBody>
      </p:sp>
      <p:sp>
        <p:nvSpPr>
          <p:cNvPr id="10" name="Personalizzato 9">
            <a:hlinkClick r:id="rId2" action="ppaction://hlinksldjump" highlightClick="1"/>
          </p:cNvPr>
          <p:cNvSpPr/>
          <p:nvPr/>
        </p:nvSpPr>
        <p:spPr>
          <a:xfrm>
            <a:off x="8244408" y="15593"/>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
        <p:nvSpPr>
          <p:cNvPr id="11" name="Ritorno 10">
            <a:hlinkClick r:id="rId3"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170" name="Picture 2" descr="C:\Users\Master\Desktop\hh.jpg"/>
          <p:cNvPicPr>
            <a:picLocks noChangeAspect="1" noChangeArrowheads="1"/>
          </p:cNvPicPr>
          <p:nvPr/>
        </p:nvPicPr>
        <p:blipFill>
          <a:blip r:embed="rId4" cstate="print"/>
          <a:srcRect l="5040" r="4241"/>
          <a:stretch>
            <a:fillRect/>
          </a:stretch>
        </p:blipFill>
        <p:spPr bwMode="auto">
          <a:xfrm>
            <a:off x="4674034" y="3140968"/>
            <a:ext cx="4179702" cy="2580099"/>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fade">
                                      <p:cBhvr>
                                        <p:cTn id="36" dur="1000"/>
                                        <p:tgtEl>
                                          <p:spTgt spid="13">
                                            <p:txEl>
                                              <p:pRg st="4" end="4"/>
                                            </p:txEl>
                                          </p:spTgt>
                                        </p:tgtEl>
                                      </p:cBhvr>
                                    </p:animEffect>
                                    <p:anim calcmode="lin" valueType="num">
                                      <p:cBhvr>
                                        <p:cTn id="3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fade">
                                      <p:cBhvr>
                                        <p:cTn id="41" dur="1000"/>
                                        <p:tgtEl>
                                          <p:spTgt spid="13">
                                            <p:txEl>
                                              <p:pRg st="5" end="5"/>
                                            </p:txEl>
                                          </p:spTgt>
                                        </p:tgtEl>
                                      </p:cBhvr>
                                    </p:animEffect>
                                    <p:anim calcmode="lin" valueType="num">
                                      <p:cBhvr>
                                        <p:cTn id="4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xEl>
                                              <p:pRg st="6" end="6"/>
                                            </p:txEl>
                                          </p:spTgt>
                                        </p:tgtEl>
                                        <p:attrNameLst>
                                          <p:attrName>style.visibility</p:attrName>
                                        </p:attrNameLst>
                                      </p:cBhvr>
                                      <p:to>
                                        <p:strVal val="visible"/>
                                      </p:to>
                                    </p:set>
                                    <p:animEffect transition="in" filter="fade">
                                      <p:cBhvr>
                                        <p:cTn id="48" dur="1000"/>
                                        <p:tgtEl>
                                          <p:spTgt spid="13">
                                            <p:txEl>
                                              <p:pRg st="6" end="6"/>
                                            </p:txEl>
                                          </p:spTgt>
                                        </p:tgtEl>
                                      </p:cBhvr>
                                    </p:animEffect>
                                    <p:anim calcmode="lin" valueType="num">
                                      <p:cBhvr>
                                        <p:cTn id="4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3">
                                            <p:txEl>
                                              <p:pRg st="7" end="7"/>
                                            </p:txEl>
                                          </p:spTgt>
                                        </p:tgtEl>
                                        <p:attrNameLst>
                                          <p:attrName>style.visibility</p:attrName>
                                        </p:attrNameLst>
                                      </p:cBhvr>
                                      <p:to>
                                        <p:strVal val="visible"/>
                                      </p:to>
                                    </p:set>
                                    <p:animEffect transition="in" filter="fade">
                                      <p:cBhvr>
                                        <p:cTn id="53" dur="1000"/>
                                        <p:tgtEl>
                                          <p:spTgt spid="13">
                                            <p:txEl>
                                              <p:pRg st="7" end="7"/>
                                            </p:txEl>
                                          </p:spTgt>
                                        </p:tgtEl>
                                      </p:cBhvr>
                                    </p:animEffect>
                                    <p:anim calcmode="lin" valueType="num">
                                      <p:cBhvr>
                                        <p:cTn id="54"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xEl>
                                              <p:pRg st="8" end="8"/>
                                            </p:txEl>
                                          </p:spTgt>
                                        </p:tgtEl>
                                        <p:attrNameLst>
                                          <p:attrName>style.visibility</p:attrName>
                                        </p:attrNameLst>
                                      </p:cBhvr>
                                      <p:to>
                                        <p:strVal val="visible"/>
                                      </p:to>
                                    </p:set>
                                    <p:animEffect transition="in" filter="fade">
                                      <p:cBhvr>
                                        <p:cTn id="58" dur="1000"/>
                                        <p:tgtEl>
                                          <p:spTgt spid="13">
                                            <p:txEl>
                                              <p:pRg st="8" end="8"/>
                                            </p:txEl>
                                          </p:spTgt>
                                        </p:tgtEl>
                                      </p:cBhvr>
                                    </p:animEffect>
                                    <p:anim calcmode="lin" valueType="num">
                                      <p:cBhvr>
                                        <p:cTn id="59"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3">
                                            <p:txEl>
                                              <p:pRg st="9" end="9"/>
                                            </p:txEl>
                                          </p:spTgt>
                                        </p:tgtEl>
                                        <p:attrNameLst>
                                          <p:attrName>style.visibility</p:attrName>
                                        </p:attrNameLst>
                                      </p:cBhvr>
                                      <p:to>
                                        <p:strVal val="visible"/>
                                      </p:to>
                                    </p:set>
                                    <p:animEffect transition="in" filter="fade">
                                      <p:cBhvr>
                                        <p:cTn id="63" dur="1000"/>
                                        <p:tgtEl>
                                          <p:spTgt spid="13">
                                            <p:txEl>
                                              <p:pRg st="9" end="9"/>
                                            </p:txEl>
                                          </p:spTgt>
                                        </p:tgtEl>
                                      </p:cBhvr>
                                    </p:animEffect>
                                    <p:anim calcmode="lin" valueType="num">
                                      <p:cBhvr>
                                        <p:cTn id="6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3">
                                            <p:txEl>
                                              <p:pRg st="10" end="10"/>
                                            </p:txEl>
                                          </p:spTgt>
                                        </p:tgtEl>
                                        <p:attrNameLst>
                                          <p:attrName>style.visibility</p:attrName>
                                        </p:attrNameLst>
                                      </p:cBhvr>
                                      <p:to>
                                        <p:strVal val="visible"/>
                                      </p:to>
                                    </p:set>
                                    <p:animEffect transition="in" filter="fade">
                                      <p:cBhvr>
                                        <p:cTn id="68" dur="1000"/>
                                        <p:tgtEl>
                                          <p:spTgt spid="13">
                                            <p:txEl>
                                              <p:pRg st="10" end="10"/>
                                            </p:txEl>
                                          </p:spTgt>
                                        </p:tgtEl>
                                      </p:cBhvr>
                                    </p:animEffect>
                                    <p:anim calcmode="lin" valueType="num">
                                      <p:cBhvr>
                                        <p:cTn id="69"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3">
                                            <p:txEl>
                                              <p:pRg st="11" end="11"/>
                                            </p:txEl>
                                          </p:spTgt>
                                        </p:tgtEl>
                                        <p:attrNameLst>
                                          <p:attrName>style.visibility</p:attrName>
                                        </p:attrNameLst>
                                      </p:cBhvr>
                                      <p:to>
                                        <p:strVal val="visible"/>
                                      </p:to>
                                    </p:set>
                                    <p:animEffect transition="in" filter="fade">
                                      <p:cBhvr>
                                        <p:cTn id="73" dur="1000"/>
                                        <p:tgtEl>
                                          <p:spTgt spid="13">
                                            <p:txEl>
                                              <p:pRg st="11" end="11"/>
                                            </p:txEl>
                                          </p:spTgt>
                                        </p:tgtEl>
                                      </p:cBhvr>
                                    </p:animEffect>
                                    <p:anim calcmode="lin" valueType="num">
                                      <p:cBhvr>
                                        <p:cTn id="74"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68</a:t>
            </a:fld>
            <a:endParaRPr lang="it-IT"/>
          </a:p>
        </p:txBody>
      </p:sp>
      <p:sp>
        <p:nvSpPr>
          <p:cNvPr id="11" name="CasellaDiTesto 10"/>
          <p:cNvSpPr txBox="1"/>
          <p:nvPr/>
        </p:nvSpPr>
        <p:spPr>
          <a:xfrm>
            <a:off x="4932040" y="1124744"/>
            <a:ext cx="3456384" cy="4893647"/>
          </a:xfrm>
          <a:prstGeom prst="rect">
            <a:avLst/>
          </a:prstGeom>
          <a:solidFill>
            <a:schemeClr val="accent3">
              <a:lumMod val="20000"/>
              <a:lumOff val="80000"/>
            </a:schemeClr>
          </a:solidFill>
          <a:ln w="25400">
            <a:solidFill>
              <a:srgbClr val="FF0000"/>
            </a:solidFill>
          </a:ln>
        </p:spPr>
        <p:txBody>
          <a:bodyPr wrap="square" rtlCol="0">
            <a:spAutoFit/>
          </a:bodyPr>
          <a:lstStyle/>
          <a:p>
            <a:r>
              <a:rPr lang="it-IT" sz="2400" b="1" dirty="0">
                <a:solidFill>
                  <a:srgbClr val="002060"/>
                </a:solidFill>
                <a:latin typeface="Times New Roman" pitchFamily="18" charset="0"/>
                <a:cs typeface="Times New Roman" pitchFamily="18" charset="0"/>
              </a:rPr>
              <a:t>Giobbe</a:t>
            </a:r>
            <a:r>
              <a:rPr lang="it-IT" sz="2400" b="1" dirty="0">
                <a:solidFill>
                  <a:srgbClr val="00B0F0"/>
                </a:solidFill>
                <a:latin typeface="Times New Roman" pitchFamily="18" charset="0"/>
                <a:cs typeface="Times New Roman" pitchFamily="18" charset="0"/>
              </a:rPr>
              <a:t>		     	 </a:t>
            </a:r>
          </a:p>
          <a:p>
            <a:r>
              <a:rPr lang="it-IT" sz="2400" b="1" dirty="0">
                <a:solidFill>
                  <a:srgbClr val="002060"/>
                </a:solidFill>
                <a:latin typeface="Times New Roman" pitchFamily="18" charset="0"/>
                <a:cs typeface="Times New Roman" pitchFamily="18" charset="0"/>
              </a:rPr>
              <a:t>Salmi	</a:t>
            </a:r>
            <a:r>
              <a:rPr lang="it-IT" sz="2400" b="1" dirty="0">
                <a:solidFill>
                  <a:srgbClr val="00B0F0"/>
                </a:solidFill>
                <a:latin typeface="Times New Roman" pitchFamily="18" charset="0"/>
                <a:cs typeface="Times New Roman" pitchFamily="18" charset="0"/>
              </a:rPr>
              <a:t>	</a:t>
            </a:r>
          </a:p>
          <a:p>
            <a:endParaRPr lang="it-IT" sz="2400" b="1" dirty="0">
              <a:solidFill>
                <a:srgbClr val="00B0F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Proverbi</a:t>
            </a:r>
            <a:r>
              <a:rPr lang="it-IT" sz="2400" b="1" dirty="0">
                <a:solidFill>
                  <a:srgbClr val="00B0F0"/>
                </a:solidFill>
                <a:latin typeface="Times New Roman" pitchFamily="18" charset="0"/>
                <a:cs typeface="Times New Roman" pitchFamily="18" charset="0"/>
              </a:rPr>
              <a:t>		</a:t>
            </a:r>
          </a:p>
          <a:p>
            <a:endParaRPr lang="it-IT" sz="2400" b="1" dirty="0">
              <a:solidFill>
                <a:srgbClr val="00B0F0"/>
              </a:solidFill>
              <a:latin typeface="Times New Roman" pitchFamily="18" charset="0"/>
              <a:cs typeface="Times New Roman" pitchFamily="18" charset="0"/>
            </a:endParaRPr>
          </a:p>
          <a:p>
            <a:r>
              <a:rPr lang="it-IT" sz="2400" b="1" dirty="0" err="1">
                <a:solidFill>
                  <a:srgbClr val="002060"/>
                </a:solidFill>
                <a:latin typeface="Times New Roman" pitchFamily="18" charset="0"/>
                <a:cs typeface="Times New Roman" pitchFamily="18" charset="0"/>
              </a:rPr>
              <a:t>Qoelet</a:t>
            </a:r>
            <a:r>
              <a:rPr lang="it-IT" sz="2400" b="1" dirty="0">
                <a:solidFill>
                  <a:srgbClr val="002060"/>
                </a:solidFill>
                <a:latin typeface="Times New Roman" pitchFamily="18" charset="0"/>
                <a:cs typeface="Times New Roman" pitchFamily="18" charset="0"/>
              </a:rPr>
              <a:t> </a:t>
            </a:r>
            <a:r>
              <a:rPr lang="it-IT" sz="2400" b="1" dirty="0">
                <a:solidFill>
                  <a:srgbClr val="00B0F0"/>
                </a:solidFill>
                <a:latin typeface="Times New Roman" pitchFamily="18" charset="0"/>
                <a:cs typeface="Times New Roman" pitchFamily="18" charset="0"/>
              </a:rPr>
              <a:t>  		</a:t>
            </a:r>
          </a:p>
          <a:p>
            <a:r>
              <a:rPr lang="it-IT" sz="2400" b="1" dirty="0">
                <a:solidFill>
                  <a:srgbClr val="00B0F0"/>
                </a:solidFill>
                <a:latin typeface="Times New Roman" pitchFamily="18" charset="0"/>
                <a:cs typeface="Times New Roman" pitchFamily="18" charset="0"/>
              </a:rPr>
              <a:t>                                   </a:t>
            </a:r>
          </a:p>
          <a:p>
            <a:r>
              <a:rPr lang="it-IT" sz="2400" b="1" dirty="0">
                <a:solidFill>
                  <a:srgbClr val="002060"/>
                </a:solidFill>
                <a:latin typeface="Times New Roman" pitchFamily="18" charset="0"/>
                <a:cs typeface="Times New Roman" pitchFamily="18" charset="0"/>
              </a:rPr>
              <a:t>Can. dei cantici</a:t>
            </a:r>
            <a:r>
              <a:rPr lang="it-IT" sz="2400" b="1" dirty="0">
                <a:solidFill>
                  <a:srgbClr val="00B0F0"/>
                </a:solidFill>
                <a:latin typeface="Times New Roman" pitchFamily="18" charset="0"/>
                <a:cs typeface="Times New Roman" pitchFamily="18" charset="0"/>
              </a:rPr>
              <a:t>	</a:t>
            </a:r>
          </a:p>
          <a:p>
            <a:endParaRPr lang="it-IT" sz="2400" b="1" dirty="0">
              <a:solidFill>
                <a:srgbClr val="00B0F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Sapienza</a:t>
            </a:r>
            <a:r>
              <a:rPr lang="it-IT" sz="2400" b="1" dirty="0">
                <a:solidFill>
                  <a:srgbClr val="00B0F0"/>
                </a:solidFill>
                <a:latin typeface="Times New Roman" pitchFamily="18" charset="0"/>
                <a:cs typeface="Times New Roman" pitchFamily="18" charset="0"/>
              </a:rPr>
              <a:t>		</a:t>
            </a:r>
          </a:p>
          <a:p>
            <a:endParaRPr lang="it-IT" sz="2400" b="1" dirty="0">
              <a:solidFill>
                <a:srgbClr val="00B0F0"/>
              </a:solidFill>
              <a:latin typeface="Times New Roman" pitchFamily="18" charset="0"/>
              <a:cs typeface="Times New Roman" pitchFamily="18" charset="0"/>
            </a:endParaRPr>
          </a:p>
          <a:p>
            <a:r>
              <a:rPr lang="it-IT" sz="2400" b="1" dirty="0" err="1">
                <a:solidFill>
                  <a:srgbClr val="002060"/>
                </a:solidFill>
                <a:latin typeface="Times New Roman" pitchFamily="18" charset="0"/>
                <a:cs typeface="Times New Roman" pitchFamily="18" charset="0"/>
              </a:rPr>
              <a:t>Siracide</a:t>
            </a:r>
            <a:r>
              <a:rPr lang="it-IT" sz="2400" b="1" dirty="0">
                <a:solidFill>
                  <a:srgbClr val="00B0F0"/>
                </a:solidFill>
                <a:latin typeface="Times New Roman" pitchFamily="18" charset="0"/>
                <a:cs typeface="Times New Roman" pitchFamily="18" charset="0"/>
              </a:rPr>
              <a:t>		             </a:t>
            </a:r>
          </a:p>
        </p:txBody>
      </p:sp>
      <p:sp>
        <p:nvSpPr>
          <p:cNvPr id="21" name="Freccia a destra 20"/>
          <p:cNvSpPr/>
          <p:nvPr/>
        </p:nvSpPr>
        <p:spPr>
          <a:xfrm>
            <a:off x="395536" y="2564904"/>
            <a:ext cx="4464496"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latin typeface="Arial Black" pitchFamily="34" charset="0"/>
              </a:rPr>
              <a:t>I Libri </a:t>
            </a:r>
            <a:r>
              <a:rPr lang="it-IT" sz="2000" b="1" dirty="0" err="1">
                <a:solidFill>
                  <a:schemeClr val="bg1"/>
                </a:solidFill>
                <a:latin typeface="Arial Black" pitchFamily="34" charset="0"/>
              </a:rPr>
              <a:t>didattico-sapienziali</a:t>
            </a:r>
            <a:endParaRPr lang="it-IT" sz="2000" b="1" dirty="0">
              <a:solidFill>
                <a:schemeClr val="bg1"/>
              </a:solidFill>
              <a:latin typeface="Arial Black" pitchFamily="34" charset="0"/>
            </a:endParaRPr>
          </a:p>
        </p:txBody>
      </p:sp>
      <p:sp>
        <p:nvSpPr>
          <p:cNvPr id="10" name="Avanti o successivo 9">
            <a:hlinkClick r:id="rId2" action="ppaction://hlinksldjump" highlightClick="1"/>
          </p:cNvPr>
          <p:cNvSpPr/>
          <p:nvPr/>
        </p:nvSpPr>
        <p:spPr>
          <a:xfrm>
            <a:off x="7164288" y="119675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vanti o successivo 12">
            <a:hlinkClick r:id="rId3" action="ppaction://hlinksldjump" highlightClick="1"/>
          </p:cNvPr>
          <p:cNvSpPr/>
          <p:nvPr/>
        </p:nvSpPr>
        <p:spPr>
          <a:xfrm>
            <a:off x="7164288" y="191683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rId4" action="ppaction://hlinksldjump" highlightClick="1"/>
          </p:cNvPr>
          <p:cNvSpPr/>
          <p:nvPr/>
        </p:nvSpPr>
        <p:spPr>
          <a:xfrm>
            <a:off x="7164288" y="263691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rId5" action="ppaction://hlinksldjump" highlightClick="1"/>
          </p:cNvPr>
          <p:cNvSpPr/>
          <p:nvPr/>
        </p:nvSpPr>
        <p:spPr>
          <a:xfrm>
            <a:off x="7164288" y="335699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vanti o successivo 15">
            <a:hlinkClick r:id="rId6" action="ppaction://hlinksldjump" highlightClick="1"/>
          </p:cNvPr>
          <p:cNvSpPr/>
          <p:nvPr/>
        </p:nvSpPr>
        <p:spPr>
          <a:xfrm>
            <a:off x="7164288" y="486916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rId7" action="ppaction://hlinksldjump" highlightClick="1"/>
          </p:cNvPr>
          <p:cNvSpPr/>
          <p:nvPr/>
        </p:nvSpPr>
        <p:spPr>
          <a:xfrm>
            <a:off x="7164288" y="407707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vanti o successivo 19">
            <a:hlinkClick r:id="rId8" action="ppaction://hlinksldjump" highlightClick="1"/>
          </p:cNvPr>
          <p:cNvSpPr/>
          <p:nvPr/>
        </p:nvSpPr>
        <p:spPr>
          <a:xfrm>
            <a:off x="7164288" y="558924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rsonalizzato 9">
            <a:hlinkClick r:id="rId9" action="ppaction://hlinksldjump" highlightClick="1"/>
            <a:extLst>
              <a:ext uri="{FF2B5EF4-FFF2-40B4-BE49-F238E27FC236}">
                <a16:creationId xmlns:a16="http://schemas.microsoft.com/office/drawing/2014/main" id="{D0E8D8A2-026B-5767-3475-B211FA0468D7}"/>
              </a:ext>
            </a:extLst>
          </p:cNvPr>
          <p:cNvSpPr/>
          <p:nvPr/>
        </p:nvSpPr>
        <p:spPr>
          <a:xfrm>
            <a:off x="8244408" y="22517"/>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69</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Giobbe</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Il libro di Giobbe è un capolavoro della letteratura mondiale</a:t>
            </a:r>
            <a:r>
              <a:rPr lang="it-IT" dirty="0"/>
              <a:t>, sia per l’eterno problema che agita il dolore dell’innocente ma anche per la smagliante veste letteraria che </a:t>
            </a:r>
          </a:p>
          <a:p>
            <a:pPr algn="just"/>
            <a:r>
              <a:rPr lang="it-IT" dirty="0"/>
              <a:t>  l’anonimo autore ebreo (V secolo a. C.) ha saputo dargli.</a:t>
            </a:r>
          </a:p>
          <a:p>
            <a:pPr marL="92075" indent="-92075" algn="just">
              <a:buFontTx/>
              <a:buChar char="-"/>
            </a:pPr>
            <a:r>
              <a:rPr lang="it-IT" b="1" dirty="0">
                <a:solidFill>
                  <a:srgbClr val="FF0000"/>
                </a:solidFill>
              </a:rPr>
              <a:t>Un prologo (cc. 1-2) e un epilogo (c. 42, 7-17) in prosa, riprendono un’antica tradizione che narrava di Giobbe</a:t>
            </a:r>
            <a:r>
              <a:rPr lang="it-IT" dirty="0"/>
              <a:t>, uomo retto, religioso e ricco, privato in breve dei suoi beni, dei figli e della salute.</a:t>
            </a:r>
          </a:p>
          <a:p>
            <a:pPr marL="92075" indent="-92075" algn="just">
              <a:buFontTx/>
              <a:buChar char="-"/>
            </a:pPr>
            <a:r>
              <a:rPr lang="it-IT" b="1" dirty="0">
                <a:solidFill>
                  <a:srgbClr val="FF0000"/>
                </a:solidFill>
              </a:rPr>
              <a:t>Di fronte allo sfacelo della sua vita egli continua a benedire Dio, </a:t>
            </a:r>
            <a:r>
              <a:rPr lang="it-IT" dirty="0"/>
              <a:t>da cui viene ogni bene ed ogni male.</a:t>
            </a:r>
          </a:p>
          <a:p>
            <a:pPr marL="92075" indent="-92075" algn="just">
              <a:buFontTx/>
              <a:buChar char="-"/>
            </a:pPr>
            <a:r>
              <a:rPr lang="it-IT" b="1" dirty="0">
                <a:solidFill>
                  <a:srgbClr val="FF0000"/>
                </a:solidFill>
              </a:rPr>
              <a:t>Tra il prologo e l’epilogo si inserisce il poema</a:t>
            </a:r>
            <a:r>
              <a:rPr lang="it-IT" dirty="0"/>
              <a:t>: un lungo dialogo tra Giobbe e tre amici venuti a trovarlo (cc. 3-27).</a:t>
            </a:r>
          </a:p>
          <a:p>
            <a:pPr marL="92075" indent="-92075" algn="just">
              <a:buFontTx/>
              <a:buChar char="-"/>
            </a:pPr>
            <a:r>
              <a:rPr lang="it-IT" b="1" dirty="0">
                <a:solidFill>
                  <a:srgbClr val="FF0000"/>
                </a:solidFill>
              </a:rPr>
              <a:t>Questi sostengono la tesi della giusta retribuzione di Dio che premia i buoni e punisce i malvagi,</a:t>
            </a:r>
            <a:r>
              <a:rPr lang="it-IT" dirty="0"/>
              <a:t> mentre Giobbe contesta questa posizione, forte della sua coscienza.</a:t>
            </a:r>
          </a:p>
          <a:p>
            <a:pPr marL="92075" indent="-92075" algn="just">
              <a:buFontTx/>
              <a:buChar char="-"/>
            </a:pPr>
            <a:r>
              <a:rPr lang="it-IT" b="1" dirty="0">
                <a:solidFill>
                  <a:srgbClr val="FF0000"/>
                </a:solidFill>
              </a:rPr>
              <a:t>In un ultimo soliloquio (cc. 29-31) provoca Dio a intervenire nel dibattito</a:t>
            </a:r>
            <a:r>
              <a:rPr lang="it-IT" dirty="0"/>
              <a:t>. Dio interviene (cc. 38-41) e gli fa comprendere la sua posizione di creatura immersa in una fitta rete di mistero che Dio conosce e governa.</a:t>
            </a:r>
          </a:p>
          <a:p>
            <a:pPr marL="92075" indent="-92075" algn="just">
              <a:buFontTx/>
              <a:buChar char="-"/>
            </a:pPr>
            <a:r>
              <a:rPr lang="it-IT" b="1" dirty="0">
                <a:solidFill>
                  <a:srgbClr val="FF0000"/>
                </a:solidFill>
              </a:rPr>
              <a:t>L’aver incontrato Dio che non l’ha condannato </a:t>
            </a:r>
            <a:r>
              <a:rPr lang="it-IT" dirty="0"/>
              <a:t>significa tutto per Giobbe: ha ritrovato il suo Dio.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fade">
                                      <p:cBhvr>
                                        <p:cTn id="33" dur="1000"/>
                                        <p:tgtEl>
                                          <p:spTgt spid="13">
                                            <p:txEl>
                                              <p:pRg st="4" end="4"/>
                                            </p:txEl>
                                          </p:spTgt>
                                        </p:tgtEl>
                                      </p:cBhvr>
                                    </p:animEffect>
                                    <p:anim calcmode="lin" valueType="num">
                                      <p:cBhvr>
                                        <p:cTn id="34"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fade">
                                      <p:cBhvr>
                                        <p:cTn id="40" dur="1000"/>
                                        <p:tgtEl>
                                          <p:spTgt spid="13">
                                            <p:txEl>
                                              <p:pRg st="5" end="5"/>
                                            </p:txEl>
                                          </p:spTgt>
                                        </p:tgtEl>
                                      </p:cBhvr>
                                    </p:animEffect>
                                    <p:anim calcmode="lin" valueType="num">
                                      <p:cBhvr>
                                        <p:cTn id="41"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animEffect transition="in" filter="fade">
                                      <p:cBhvr>
                                        <p:cTn id="47" dur="1000"/>
                                        <p:tgtEl>
                                          <p:spTgt spid="13">
                                            <p:txEl>
                                              <p:pRg st="6" end="6"/>
                                            </p:txEl>
                                          </p:spTgt>
                                        </p:tgtEl>
                                      </p:cBhvr>
                                    </p:animEffect>
                                    <p:anim calcmode="lin" valueType="num">
                                      <p:cBhvr>
                                        <p:cTn id="4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3">
                                            <p:txEl>
                                              <p:pRg st="7" end="7"/>
                                            </p:txEl>
                                          </p:spTgt>
                                        </p:tgtEl>
                                        <p:attrNameLst>
                                          <p:attrName>style.visibility</p:attrName>
                                        </p:attrNameLst>
                                      </p:cBhvr>
                                      <p:to>
                                        <p:strVal val="visible"/>
                                      </p:to>
                                    </p:set>
                                    <p:animEffect transition="in" filter="fade">
                                      <p:cBhvr>
                                        <p:cTn id="54" dur="1000"/>
                                        <p:tgtEl>
                                          <p:spTgt spid="13">
                                            <p:txEl>
                                              <p:pRg st="7" end="7"/>
                                            </p:txEl>
                                          </p:spTgt>
                                        </p:tgtEl>
                                      </p:cBhvr>
                                    </p:animEffect>
                                    <p:anim calcmode="lin" valueType="num">
                                      <p:cBhvr>
                                        <p:cTn id="55"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718D4ABE-11D8-4B62-B575-03A33EF5BEBB}"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a:t>
            </a:fld>
            <a:endParaRPr lang="it-IT"/>
          </a:p>
        </p:txBody>
      </p:sp>
      <p:sp>
        <p:nvSpPr>
          <p:cNvPr id="9" name="CasellaDiTesto 8"/>
          <p:cNvSpPr txBox="1"/>
          <p:nvPr/>
        </p:nvSpPr>
        <p:spPr>
          <a:xfrm>
            <a:off x="323528" y="692696"/>
            <a:ext cx="8496944" cy="523220"/>
          </a:xfrm>
          <a:prstGeom prst="rect">
            <a:avLst/>
          </a:prstGeom>
          <a:noFill/>
        </p:spPr>
        <p:txBody>
          <a:bodyPr wrap="square" rtlCol="0">
            <a:spAutoFit/>
          </a:bodyPr>
          <a:lstStyle/>
          <a:p>
            <a:pPr algn="ctr"/>
            <a:r>
              <a:rPr lang="it-IT" sz="2800" b="1" dirty="0">
                <a:solidFill>
                  <a:schemeClr val="accent2">
                    <a:lumMod val="75000"/>
                  </a:schemeClr>
                </a:solidFill>
              </a:rPr>
              <a:t>IV. Il ritorno dall’esilio e la ricostruzione</a:t>
            </a:r>
          </a:p>
        </p:txBody>
      </p:sp>
      <p:sp>
        <p:nvSpPr>
          <p:cNvPr id="21" name="Rettangolo 20"/>
          <p:cNvSpPr/>
          <p:nvPr/>
        </p:nvSpPr>
        <p:spPr>
          <a:xfrm>
            <a:off x="251520" y="1196752"/>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L’Editto di Ciro e il ritorno in patria</a:t>
            </a:r>
          </a:p>
          <a:p>
            <a:pPr algn="ctr"/>
            <a:r>
              <a:rPr lang="it-IT" sz="2000" b="1" dirty="0">
                <a:solidFill>
                  <a:schemeClr val="accent2">
                    <a:lumMod val="75000"/>
                  </a:schemeClr>
                </a:solidFill>
              </a:rPr>
              <a:t>(</a:t>
            </a:r>
            <a:r>
              <a:rPr lang="it-IT" sz="2000" b="1" dirty="0" err="1">
                <a:solidFill>
                  <a:schemeClr val="accent2">
                    <a:lumMod val="75000"/>
                  </a:schemeClr>
                </a:solidFill>
              </a:rPr>
              <a:t>Esdra</a:t>
            </a:r>
            <a:r>
              <a:rPr lang="it-IT" sz="2000" b="1" dirty="0">
                <a:solidFill>
                  <a:schemeClr val="accent2">
                    <a:lumMod val="75000"/>
                  </a:schemeClr>
                </a:solidFill>
              </a:rPr>
              <a:t>, 1.3-10; </a:t>
            </a:r>
            <a:r>
              <a:rPr lang="it-IT" sz="2000" b="1" dirty="0" err="1">
                <a:solidFill>
                  <a:schemeClr val="accent2">
                    <a:lumMod val="75000"/>
                  </a:schemeClr>
                </a:solidFill>
              </a:rPr>
              <a:t>Neemia</a:t>
            </a:r>
            <a:r>
              <a:rPr lang="it-IT" sz="2000" b="1" dirty="0">
                <a:solidFill>
                  <a:schemeClr val="accent2">
                    <a:lumMod val="75000"/>
                  </a:schemeClr>
                </a:solidFill>
              </a:rPr>
              <a:t>, 1-2.8, 1-10) </a:t>
            </a:r>
          </a:p>
        </p:txBody>
      </p:sp>
      <p:sp>
        <p:nvSpPr>
          <p:cNvPr id="22" name="Rettangolo 21"/>
          <p:cNvSpPr/>
          <p:nvPr/>
        </p:nvSpPr>
        <p:spPr>
          <a:xfrm>
            <a:off x="179512" y="2135507"/>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Tre profeti che accompagnano il ritorno dall’esilio</a:t>
            </a:r>
          </a:p>
          <a:p>
            <a:pPr algn="ctr"/>
            <a:r>
              <a:rPr lang="it-IT" sz="2000" b="1" dirty="0">
                <a:solidFill>
                  <a:schemeClr val="accent2">
                    <a:lumMod val="75000"/>
                  </a:schemeClr>
                </a:solidFill>
              </a:rPr>
              <a:t>(Is. 56-66; </a:t>
            </a:r>
            <a:r>
              <a:rPr lang="it-IT" sz="2000" b="1" dirty="0" err="1">
                <a:solidFill>
                  <a:schemeClr val="accent2">
                    <a:lumMod val="75000"/>
                  </a:schemeClr>
                </a:solidFill>
              </a:rPr>
              <a:t>Zac</a:t>
            </a:r>
            <a:r>
              <a:rPr lang="it-IT" sz="2000" b="1" dirty="0">
                <a:solidFill>
                  <a:schemeClr val="accent2">
                    <a:lumMod val="75000"/>
                  </a:schemeClr>
                </a:solidFill>
              </a:rPr>
              <a:t>. 1-8; Mal. 1-3)</a:t>
            </a:r>
          </a:p>
        </p:txBody>
      </p:sp>
      <p:sp>
        <p:nvSpPr>
          <p:cNvPr id="23" name="Rettangolo 22"/>
          <p:cNvSpPr/>
          <p:nvPr/>
        </p:nvSpPr>
        <p:spPr>
          <a:xfrm>
            <a:off x="179512" y="3058167"/>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ritorno a Gerusalemme</a:t>
            </a:r>
          </a:p>
          <a:p>
            <a:pPr algn="ctr"/>
            <a:r>
              <a:rPr lang="it-IT" sz="2000" b="1" dirty="0">
                <a:solidFill>
                  <a:schemeClr val="accent2">
                    <a:lumMod val="75000"/>
                  </a:schemeClr>
                </a:solidFill>
              </a:rPr>
              <a:t>(</a:t>
            </a:r>
            <a:r>
              <a:rPr lang="it-IT" sz="2000" b="1" dirty="0" err="1">
                <a:solidFill>
                  <a:schemeClr val="accent2">
                    <a:lumMod val="75000"/>
                  </a:schemeClr>
                </a:solidFill>
              </a:rPr>
              <a:t>Sal</a:t>
            </a:r>
            <a:r>
              <a:rPr lang="it-IT" sz="2000" b="1" dirty="0">
                <a:solidFill>
                  <a:schemeClr val="accent2">
                    <a:lumMod val="75000"/>
                  </a:schemeClr>
                </a:solidFill>
              </a:rPr>
              <a:t>. 126/125)</a:t>
            </a:r>
          </a:p>
        </p:txBody>
      </p:sp>
      <p:sp>
        <p:nvSpPr>
          <p:cNvPr id="24" name="Rettangolo 23"/>
          <p:cNvSpPr/>
          <p:nvPr/>
        </p:nvSpPr>
        <p:spPr>
          <a:xfrm>
            <a:off x="179512" y="4023066"/>
            <a:ext cx="8640960"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Lo scontro con la cultura greca</a:t>
            </a:r>
          </a:p>
          <a:p>
            <a:pPr algn="ctr"/>
            <a:r>
              <a:rPr lang="it-IT" sz="2000" b="1" dirty="0">
                <a:solidFill>
                  <a:schemeClr val="accent2">
                    <a:lumMod val="75000"/>
                  </a:schemeClr>
                </a:solidFill>
              </a:rPr>
              <a:t>(1Mac. 1-2; 2Mac. 1-7)</a:t>
            </a:r>
          </a:p>
        </p:txBody>
      </p:sp>
      <p:sp>
        <p:nvSpPr>
          <p:cNvPr id="25" name="Rettangolo 24"/>
          <p:cNvSpPr/>
          <p:nvPr/>
        </p:nvSpPr>
        <p:spPr>
          <a:xfrm>
            <a:off x="207614" y="4971870"/>
            <a:ext cx="8640960" cy="7200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La rivolta di Giuda </a:t>
            </a:r>
            <a:r>
              <a:rPr lang="it-IT" sz="2000" b="1" dirty="0" err="1">
                <a:solidFill>
                  <a:schemeClr val="accent2">
                    <a:lumMod val="75000"/>
                  </a:schemeClr>
                </a:solidFill>
              </a:rPr>
              <a:t>Maccabeo</a:t>
            </a:r>
            <a:endParaRPr lang="it-IT" sz="2000" b="1" dirty="0">
              <a:solidFill>
                <a:schemeClr val="accent2">
                  <a:lumMod val="75000"/>
                </a:schemeClr>
              </a:solidFill>
            </a:endParaRPr>
          </a:p>
          <a:p>
            <a:pPr algn="ctr"/>
            <a:r>
              <a:rPr lang="it-IT" sz="2000" b="1" dirty="0">
                <a:solidFill>
                  <a:schemeClr val="accent2">
                    <a:lumMod val="75000"/>
                  </a:schemeClr>
                </a:solidFill>
              </a:rPr>
              <a:t>(1Mac. 3-9)</a:t>
            </a:r>
          </a:p>
        </p:txBody>
      </p:sp>
      <p:sp>
        <p:nvSpPr>
          <p:cNvPr id="11" name="Rettangolo 10"/>
          <p:cNvSpPr/>
          <p:nvPr/>
        </p:nvSpPr>
        <p:spPr>
          <a:xfrm>
            <a:off x="211879" y="5985284"/>
            <a:ext cx="8640960" cy="3600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La Sapienza, un testo che rivela l’influsso della cultura greca (Sap. 1-6)</a:t>
            </a:r>
          </a:p>
        </p:txBody>
      </p:sp>
      <p:sp>
        <p:nvSpPr>
          <p:cNvPr id="2" name="Ritorno 1">
            <a:hlinkClick r:id="rId2" action="ppaction://hlinksldjump" highlightClick="1"/>
            <a:extLst>
              <a:ext uri="{FF2B5EF4-FFF2-40B4-BE49-F238E27FC236}">
                <a16:creationId xmlns:a16="http://schemas.microsoft.com/office/drawing/2014/main" id="{E39AE4D3-4C71-92C6-F0DE-682C094018B8}"/>
              </a:ext>
            </a:extLst>
          </p:cNvPr>
          <p:cNvSpPr/>
          <p:nvPr/>
        </p:nvSpPr>
        <p:spPr>
          <a:xfrm>
            <a:off x="0" y="5472"/>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DC3F19DD-317E-F711-82C2-0464AE026411}"/>
              </a:ext>
            </a:extLst>
          </p:cNvPr>
          <p:cNvSpPr/>
          <p:nvPr/>
        </p:nvSpPr>
        <p:spPr>
          <a:xfrm>
            <a:off x="4408612" y="1896845"/>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09C206BF-3FFE-CD27-0BB7-24D87CEEDC60}"/>
              </a:ext>
            </a:extLst>
          </p:cNvPr>
          <p:cNvSpPr/>
          <p:nvPr/>
        </p:nvSpPr>
        <p:spPr>
          <a:xfrm>
            <a:off x="4408612" y="281734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028A9C43-F3FE-EAAB-F807-C51700E85319}"/>
              </a:ext>
            </a:extLst>
          </p:cNvPr>
          <p:cNvSpPr/>
          <p:nvPr/>
        </p:nvSpPr>
        <p:spPr>
          <a:xfrm>
            <a:off x="4408612" y="3756640"/>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DC3B83C7-9CAD-47CF-DFA1-8506845691E0}"/>
              </a:ext>
            </a:extLst>
          </p:cNvPr>
          <p:cNvSpPr/>
          <p:nvPr/>
        </p:nvSpPr>
        <p:spPr>
          <a:xfrm>
            <a:off x="4427984" y="4712671"/>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E7DAFDBF-7807-8C43-E73A-2C7DBF58FADA}"/>
              </a:ext>
            </a:extLst>
          </p:cNvPr>
          <p:cNvSpPr/>
          <p:nvPr/>
        </p:nvSpPr>
        <p:spPr>
          <a:xfrm>
            <a:off x="4427984" y="574864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11" grpId="0" animBg="1"/>
      <p:bldP spid="4" grpId="0" animBg="1"/>
      <p:bldP spid="5" grpId="0" animBg="1"/>
      <p:bldP spid="6" grpId="0" animBg="1"/>
      <p:bldP spid="10"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Salmi</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 Salmi sono una raccolta di 150 preghiere</a:t>
            </a:r>
            <a:r>
              <a:rPr lang="it-IT" dirty="0"/>
              <a:t>, erano molto usate soprattutto nella liturgia del Tempio di Gerusalemme.</a:t>
            </a:r>
          </a:p>
          <a:p>
            <a:pPr marL="92075" indent="-92075" algn="just">
              <a:buFontTx/>
              <a:buChar char="-"/>
            </a:pPr>
            <a:r>
              <a:rPr lang="it-IT" b="1" dirty="0">
                <a:solidFill>
                  <a:srgbClr val="FF0000"/>
                </a:solidFill>
              </a:rPr>
              <a:t>Composti tra l’XI e il II sec. a.C. </a:t>
            </a:r>
            <a:r>
              <a:rPr lang="it-IT" dirty="0"/>
              <a:t>rispecchiano la reazione di fede di Israele alla rivelazione di Dio nella storia con i suoi eventi lieti e tristi.</a:t>
            </a:r>
          </a:p>
          <a:p>
            <a:pPr marL="92075" indent="-92075" algn="just">
              <a:buFontTx/>
              <a:buChar char="-"/>
            </a:pPr>
            <a:r>
              <a:rPr lang="it-IT" dirty="0"/>
              <a:t>Essi esprimono la profonda religiosità che si sviluppa nelle persone più sensibili al rapporto con Dio. Si incontrano quattro categorie di salmi.</a:t>
            </a:r>
          </a:p>
          <a:p>
            <a:pPr marL="92075" indent="-92075" algn="just">
              <a:buFontTx/>
              <a:buChar char="-"/>
            </a:pPr>
            <a:r>
              <a:rPr lang="it-IT" b="1" dirty="0">
                <a:solidFill>
                  <a:srgbClr val="FF0000"/>
                </a:solidFill>
              </a:rPr>
              <a:t>I salmi di lode, o inni </a:t>
            </a:r>
            <a:r>
              <a:rPr lang="it-IT" dirty="0"/>
              <a:t>che cantano l’onnipotenza e magnificenza di Dio nella Creazione e nella Storia di Israele.</a:t>
            </a:r>
          </a:p>
          <a:p>
            <a:pPr marL="92075" indent="-92075" algn="just">
              <a:buFontTx/>
              <a:buChar char="-"/>
            </a:pPr>
            <a:r>
              <a:rPr lang="it-IT" b="1" dirty="0">
                <a:solidFill>
                  <a:srgbClr val="FF0000"/>
                </a:solidFill>
              </a:rPr>
              <a:t>I salmi di ringraziamento </a:t>
            </a:r>
            <a:r>
              <a:rPr lang="it-IT" dirty="0"/>
              <a:t>per</a:t>
            </a:r>
            <a:r>
              <a:rPr lang="it-IT" dirty="0">
                <a:solidFill>
                  <a:srgbClr val="FF0000"/>
                </a:solidFill>
              </a:rPr>
              <a:t> </a:t>
            </a:r>
            <a:r>
              <a:rPr lang="it-IT" dirty="0"/>
              <a:t>la protezione di Dio, sperimentata in situazioni di pericolo.</a:t>
            </a:r>
          </a:p>
          <a:p>
            <a:pPr marL="92075" indent="-92075" algn="just">
              <a:buFontTx/>
              <a:buChar char="-"/>
            </a:pPr>
            <a:r>
              <a:rPr lang="it-IT" dirty="0"/>
              <a:t>I salmi di supplica che invocano la salvezza di fronte a pericoli e situazioni dolorose, o il perdono per colpe commesse.</a:t>
            </a:r>
          </a:p>
          <a:p>
            <a:pPr marL="92075" indent="-92075" algn="just">
              <a:buFontTx/>
              <a:buChar char="-"/>
            </a:pPr>
            <a:r>
              <a:rPr lang="it-IT" b="1" dirty="0">
                <a:solidFill>
                  <a:srgbClr val="FF0000"/>
                </a:solidFill>
              </a:rPr>
              <a:t>I salmi regali</a:t>
            </a:r>
            <a:r>
              <a:rPr lang="it-IT" b="1" dirty="0"/>
              <a:t> </a:t>
            </a:r>
            <a:r>
              <a:rPr lang="it-IT" dirty="0"/>
              <a:t>composti in occasioni di eventi di corte (matrimoni, nascite, salita al trono), legati alla dinastia davidica. Questi assumono in seguito una tonalità messianica dell’attesa del figlio di Davide, il Messia (2, 72, 110, 144).</a:t>
            </a:r>
          </a:p>
          <a:p>
            <a:pPr marL="92075" indent="-92075" algn="just">
              <a:buFontTx/>
              <a:buChar char="-"/>
            </a:pPr>
            <a:r>
              <a:rPr lang="it-IT" b="1" dirty="0">
                <a:solidFill>
                  <a:srgbClr val="FF0000"/>
                </a:solidFill>
              </a:rPr>
              <a:t>I salmi sapienziali</a:t>
            </a:r>
            <a:r>
              <a:rPr lang="it-IT" dirty="0"/>
              <a:t>, preghiere intessute di riflessioni sul modo saggio di vedere il mondo e condurre la propria vita sul problema del bene e del male.</a:t>
            </a:r>
          </a:p>
          <a:p>
            <a:pPr marL="92075" indent="-92075" algn="just">
              <a:buFontTx/>
              <a:buChar char="-"/>
            </a:pPr>
            <a:r>
              <a:rPr lang="it-IT" dirty="0"/>
              <a:t>I salmi sono diventati preghiera anche dei cristiani perché esprimono sentimenti religiosi profondi e universali.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fade">
                                      <p:cBhvr>
                                        <p:cTn id="33" dur="1000"/>
                                        <p:tgtEl>
                                          <p:spTgt spid="13">
                                            <p:txEl>
                                              <p:pRg st="4" end="4"/>
                                            </p:txEl>
                                          </p:spTgt>
                                        </p:tgtEl>
                                      </p:cBhvr>
                                    </p:animEffect>
                                    <p:anim calcmode="lin" valueType="num">
                                      <p:cBhvr>
                                        <p:cTn id="34"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5" end="5"/>
                                            </p:txEl>
                                          </p:spTgt>
                                        </p:tgtEl>
                                        <p:attrNameLst>
                                          <p:attrName>style.visibility</p:attrName>
                                        </p:attrNameLst>
                                      </p:cBhvr>
                                      <p:to>
                                        <p:strVal val="visible"/>
                                      </p:to>
                                    </p:set>
                                    <p:animEffect transition="in" filter="fade">
                                      <p:cBhvr>
                                        <p:cTn id="38" dur="1000"/>
                                        <p:tgtEl>
                                          <p:spTgt spid="13">
                                            <p:txEl>
                                              <p:pRg st="5" end="5"/>
                                            </p:txEl>
                                          </p:spTgt>
                                        </p:tgtEl>
                                      </p:cBhvr>
                                    </p:animEffect>
                                    <p:anim calcmode="lin" valueType="num">
                                      <p:cBhvr>
                                        <p:cTn id="39"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6" end="6"/>
                                            </p:txEl>
                                          </p:spTgt>
                                        </p:tgtEl>
                                        <p:attrNameLst>
                                          <p:attrName>style.visibility</p:attrName>
                                        </p:attrNameLst>
                                      </p:cBhvr>
                                      <p:to>
                                        <p:strVal val="visible"/>
                                      </p:to>
                                    </p:set>
                                    <p:animEffect transition="in" filter="fade">
                                      <p:cBhvr>
                                        <p:cTn id="45" dur="1000"/>
                                        <p:tgtEl>
                                          <p:spTgt spid="13">
                                            <p:txEl>
                                              <p:pRg st="6" end="6"/>
                                            </p:txEl>
                                          </p:spTgt>
                                        </p:tgtEl>
                                      </p:cBhvr>
                                    </p:animEffect>
                                    <p:anim calcmode="lin" valueType="num">
                                      <p:cBhvr>
                                        <p:cTn id="46"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xEl>
                                              <p:pRg st="7" end="7"/>
                                            </p:txEl>
                                          </p:spTgt>
                                        </p:tgtEl>
                                        <p:attrNameLst>
                                          <p:attrName>style.visibility</p:attrName>
                                        </p:attrNameLst>
                                      </p:cBhvr>
                                      <p:to>
                                        <p:strVal val="visible"/>
                                      </p:to>
                                    </p:set>
                                    <p:animEffect transition="in" filter="fade">
                                      <p:cBhvr>
                                        <p:cTn id="52" dur="1000"/>
                                        <p:tgtEl>
                                          <p:spTgt spid="13">
                                            <p:txEl>
                                              <p:pRg st="7" end="7"/>
                                            </p:txEl>
                                          </p:spTgt>
                                        </p:tgtEl>
                                      </p:cBhvr>
                                    </p:animEffect>
                                    <p:anim calcmode="lin" valueType="num">
                                      <p:cBhvr>
                                        <p:cTn id="53"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xEl>
                                              <p:pRg st="8" end="8"/>
                                            </p:txEl>
                                          </p:spTgt>
                                        </p:tgtEl>
                                        <p:attrNameLst>
                                          <p:attrName>style.visibility</p:attrName>
                                        </p:attrNameLst>
                                      </p:cBhvr>
                                      <p:to>
                                        <p:strVal val="visible"/>
                                      </p:to>
                                    </p:set>
                                    <p:animEffect transition="in" filter="fade">
                                      <p:cBhvr>
                                        <p:cTn id="57" dur="1000"/>
                                        <p:tgtEl>
                                          <p:spTgt spid="13">
                                            <p:txEl>
                                              <p:pRg st="8" end="8"/>
                                            </p:txEl>
                                          </p:spTgt>
                                        </p:tgtEl>
                                      </p:cBhvr>
                                    </p:animEffect>
                                    <p:anim calcmode="lin" valueType="num">
                                      <p:cBhvr>
                                        <p:cTn id="58"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Proverbi</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Il libro dei Proverbi </a:t>
            </a:r>
            <a:r>
              <a:rPr lang="it-IT" dirty="0"/>
              <a:t>raccoglie un materiale che si estende nell’arco di cinque secoli circa (dal X al V sec. a. C.) ed è costituito da nove collezioni di proverbi, appartenenti ad autori ed epoche diverse.</a:t>
            </a:r>
          </a:p>
          <a:p>
            <a:pPr marL="92075" indent="-92075" algn="just">
              <a:buFontTx/>
              <a:buChar char="-"/>
            </a:pPr>
            <a:r>
              <a:rPr lang="it-IT" b="1" dirty="0">
                <a:solidFill>
                  <a:srgbClr val="FF0000"/>
                </a:solidFill>
              </a:rPr>
              <a:t>Le nove collezioni: </a:t>
            </a:r>
            <a:r>
              <a:rPr lang="it-IT" dirty="0"/>
              <a:t>I (1,8-9,18); II (10,1-22,16); III (22,17-24,22); IV (24,23-34); V (cc. 25-29); VI (30,1-14); VII (30,15-33); VIII (31,1-9); IX (31,10-31).</a:t>
            </a:r>
          </a:p>
          <a:p>
            <a:pPr marL="92075" indent="-92075" algn="just">
              <a:buFontTx/>
              <a:buChar char="-"/>
            </a:pPr>
            <a:r>
              <a:rPr lang="it-IT" b="1" dirty="0">
                <a:solidFill>
                  <a:srgbClr val="FF0000"/>
                </a:solidFill>
              </a:rPr>
              <a:t>Nonostante il titolo iniziale </a:t>
            </a:r>
            <a:r>
              <a:rPr lang="it-IT" dirty="0"/>
              <a:t>«Proverbi di Salomone» (1,1), a lui vengono attribuiti solo due collezioni maggiori: la II e la V.</a:t>
            </a:r>
          </a:p>
          <a:p>
            <a:pPr marL="92075" indent="-92075" algn="just">
              <a:buFontTx/>
              <a:buChar char="-"/>
            </a:pPr>
            <a:r>
              <a:rPr lang="it-IT" b="1" dirty="0">
                <a:solidFill>
                  <a:srgbClr val="FF0000"/>
                </a:solidFill>
              </a:rPr>
              <a:t>La III collezione </a:t>
            </a:r>
            <a:r>
              <a:rPr lang="it-IT" dirty="0"/>
              <a:t>ha evidenti affinità con una raccolta </a:t>
            </a:r>
          </a:p>
          <a:p>
            <a:pPr marL="92075" indent="-92075" algn="just"/>
            <a:r>
              <a:rPr lang="it-IT" dirty="0"/>
              <a:t> egiziana detta: «massime di </a:t>
            </a:r>
            <a:r>
              <a:rPr lang="it-IT" dirty="0" err="1"/>
              <a:t>Amenemope</a:t>
            </a:r>
            <a:r>
              <a:rPr lang="it-IT" dirty="0"/>
              <a:t>», risalenti a</a:t>
            </a:r>
          </a:p>
          <a:p>
            <a:pPr marL="92075" indent="-92075" algn="just"/>
            <a:r>
              <a:rPr lang="it-IT" dirty="0"/>
              <a:t> prima dell’anno 1000 a.C.</a:t>
            </a:r>
          </a:p>
          <a:p>
            <a:pPr marL="92075" indent="-92075" algn="just">
              <a:buFontTx/>
              <a:buChar char="-"/>
            </a:pPr>
            <a:r>
              <a:rPr lang="it-IT" b="1" dirty="0">
                <a:solidFill>
                  <a:srgbClr val="FF0000"/>
                </a:solidFill>
              </a:rPr>
              <a:t>La maggior parte delle sentenze raccolte nel libro </a:t>
            </a:r>
          </a:p>
          <a:p>
            <a:pPr algn="just"/>
            <a:r>
              <a:rPr lang="it-IT" dirty="0"/>
              <a:t> sono veri e propri proverbi: massime brevi, formate </a:t>
            </a:r>
          </a:p>
          <a:p>
            <a:pPr algn="just"/>
            <a:r>
              <a:rPr lang="it-IT" dirty="0"/>
              <a:t> generalmente da due versi, ben ritmate e basate </a:t>
            </a:r>
          </a:p>
          <a:p>
            <a:pPr algn="just"/>
            <a:r>
              <a:rPr lang="it-IT" dirty="0"/>
              <a:t> spesso su un’immagine o un paragone.</a:t>
            </a:r>
          </a:p>
          <a:p>
            <a:pPr marL="92075" indent="-92075" algn="just">
              <a:buFontTx/>
              <a:buChar char="-"/>
            </a:pPr>
            <a:r>
              <a:rPr lang="it-IT" b="1" dirty="0">
                <a:solidFill>
                  <a:srgbClr val="FF0000"/>
                </a:solidFill>
              </a:rPr>
              <a:t>Particolare importanza </a:t>
            </a:r>
            <a:r>
              <a:rPr lang="it-IT" dirty="0"/>
              <a:t>riveste la prima parte (cc. 1-9) </a:t>
            </a:r>
          </a:p>
          <a:p>
            <a:pPr algn="just"/>
            <a:r>
              <a:rPr lang="it-IT" dirty="0"/>
              <a:t> che mette in scena la sapienza personificata che proviene </a:t>
            </a:r>
          </a:p>
          <a:p>
            <a:pPr algn="just"/>
            <a:r>
              <a:rPr lang="it-IT" dirty="0"/>
              <a:t> da Dio e ha presieduto come mediatrice e ordinatrice </a:t>
            </a:r>
          </a:p>
          <a:p>
            <a:pPr algn="just"/>
            <a:r>
              <a:rPr lang="it-IT" dirty="0"/>
              <a:t> alla creazione.</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37838B6-A464-B97E-31F9-21AD99E8B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512" y="3423248"/>
            <a:ext cx="2837224" cy="2837224"/>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xEl>
                                              <p:pRg st="9" end="9"/>
                                            </p:txEl>
                                          </p:spTgt>
                                        </p:tgtEl>
                                        <p:attrNameLst>
                                          <p:attrName>style.visibility</p:attrName>
                                        </p:attrNameLst>
                                      </p:cBhvr>
                                      <p:to>
                                        <p:strVal val="visible"/>
                                      </p:to>
                                    </p:set>
                                    <p:animEffect transition="in" filter="fade">
                                      <p:cBhvr>
                                        <p:cTn id="65" dur="1000"/>
                                        <p:tgtEl>
                                          <p:spTgt spid="13">
                                            <p:txEl>
                                              <p:pRg st="9" end="9"/>
                                            </p:txEl>
                                          </p:spTgt>
                                        </p:tgtEl>
                                      </p:cBhvr>
                                    </p:animEffect>
                                    <p:anim calcmode="lin" valueType="num">
                                      <p:cBhvr>
                                        <p:cTn id="66"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3">
                                            <p:txEl>
                                              <p:pRg st="10" end="10"/>
                                            </p:txEl>
                                          </p:spTgt>
                                        </p:tgtEl>
                                        <p:attrNameLst>
                                          <p:attrName>style.visibility</p:attrName>
                                        </p:attrNameLst>
                                      </p:cBhvr>
                                      <p:to>
                                        <p:strVal val="visible"/>
                                      </p:to>
                                    </p:set>
                                    <p:animEffect transition="in" filter="fade">
                                      <p:cBhvr>
                                        <p:cTn id="72" dur="1000"/>
                                        <p:tgtEl>
                                          <p:spTgt spid="13">
                                            <p:txEl>
                                              <p:pRg st="10" end="10"/>
                                            </p:txEl>
                                          </p:spTgt>
                                        </p:tgtEl>
                                      </p:cBhvr>
                                    </p:animEffect>
                                    <p:anim calcmode="lin" valueType="num">
                                      <p:cBhvr>
                                        <p:cTn id="73"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3">
                                            <p:txEl>
                                              <p:pRg st="11" end="11"/>
                                            </p:txEl>
                                          </p:spTgt>
                                        </p:tgtEl>
                                        <p:attrNameLst>
                                          <p:attrName>style.visibility</p:attrName>
                                        </p:attrNameLst>
                                      </p:cBhvr>
                                      <p:to>
                                        <p:strVal val="visible"/>
                                      </p:to>
                                    </p:set>
                                    <p:animEffect transition="in" filter="fade">
                                      <p:cBhvr>
                                        <p:cTn id="77" dur="1000"/>
                                        <p:tgtEl>
                                          <p:spTgt spid="13">
                                            <p:txEl>
                                              <p:pRg st="11" end="11"/>
                                            </p:txEl>
                                          </p:spTgt>
                                        </p:tgtEl>
                                      </p:cBhvr>
                                    </p:animEffect>
                                    <p:anim calcmode="lin" valueType="num">
                                      <p:cBhvr>
                                        <p:cTn id="78"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3">
                                            <p:txEl>
                                              <p:pRg st="12" end="12"/>
                                            </p:txEl>
                                          </p:spTgt>
                                        </p:tgtEl>
                                        <p:attrNameLst>
                                          <p:attrName>style.visibility</p:attrName>
                                        </p:attrNameLst>
                                      </p:cBhvr>
                                      <p:to>
                                        <p:strVal val="visible"/>
                                      </p:to>
                                    </p:set>
                                    <p:animEffect transition="in" filter="fade">
                                      <p:cBhvr>
                                        <p:cTn id="82" dur="1000"/>
                                        <p:tgtEl>
                                          <p:spTgt spid="13">
                                            <p:txEl>
                                              <p:pRg st="12" end="12"/>
                                            </p:txEl>
                                          </p:spTgt>
                                        </p:tgtEl>
                                      </p:cBhvr>
                                    </p:animEffect>
                                    <p:anim calcmode="lin" valueType="num">
                                      <p:cBhvr>
                                        <p:cTn id="83"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84" dur="1000" fill="hold"/>
                                        <p:tgtEl>
                                          <p:spTgt spid="13">
                                            <p:txEl>
                                              <p:pRg st="12" end="12"/>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3">
                                            <p:txEl>
                                              <p:pRg st="13" end="13"/>
                                            </p:txEl>
                                          </p:spTgt>
                                        </p:tgtEl>
                                        <p:attrNameLst>
                                          <p:attrName>style.visibility</p:attrName>
                                        </p:attrNameLst>
                                      </p:cBhvr>
                                      <p:to>
                                        <p:strVal val="visible"/>
                                      </p:to>
                                    </p:set>
                                    <p:animEffect transition="in" filter="fade">
                                      <p:cBhvr>
                                        <p:cTn id="87" dur="1000"/>
                                        <p:tgtEl>
                                          <p:spTgt spid="13">
                                            <p:txEl>
                                              <p:pRg st="13" end="13"/>
                                            </p:txEl>
                                          </p:spTgt>
                                        </p:tgtEl>
                                      </p:cBhvr>
                                    </p:animEffect>
                                    <p:anim calcmode="lin" valueType="num">
                                      <p:cBhvr>
                                        <p:cTn id="88" dur="1000" fill="hold"/>
                                        <p:tgtEl>
                                          <p:spTgt spid="13">
                                            <p:txEl>
                                              <p:pRg st="13" end="13"/>
                                            </p:txEl>
                                          </p:spTgt>
                                        </p:tgtEl>
                                        <p:attrNameLst>
                                          <p:attrName>ppt_x</p:attrName>
                                        </p:attrNameLst>
                                      </p:cBhvr>
                                      <p:tavLst>
                                        <p:tav tm="0">
                                          <p:val>
                                            <p:strVal val="#ppt_x"/>
                                          </p:val>
                                        </p:tav>
                                        <p:tav tm="100000">
                                          <p:val>
                                            <p:strVal val="#ppt_x"/>
                                          </p:val>
                                        </p:tav>
                                      </p:tavLst>
                                    </p:anim>
                                    <p:anim calcmode="lin" valueType="num">
                                      <p:cBhvr>
                                        <p:cTn id="89" dur="1000" fill="hold"/>
                                        <p:tgtEl>
                                          <p:spTgt spid="1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Qohelet</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L’operetta giunta a noi sotto il nome di Qohelet </a:t>
            </a:r>
            <a:r>
              <a:rPr lang="it-IT" dirty="0"/>
              <a:t>(o Ecclesiaste) contiene riflessioni disincantate sull’esistenza umana, annotate senz’ordine e </a:t>
            </a:r>
            <a:r>
              <a:rPr lang="it-IT" dirty="0" err="1"/>
              <a:t>sistematiicità</a:t>
            </a:r>
            <a:r>
              <a:rPr lang="it-IT" dirty="0"/>
              <a:t> da un saggio ebreo vissuto verso la fine del III sec. a.C.</a:t>
            </a:r>
          </a:p>
          <a:p>
            <a:pPr marL="92075" indent="-92075" algn="just">
              <a:buFontTx/>
              <a:buChar char="-"/>
            </a:pPr>
            <a:r>
              <a:rPr lang="it-IT" b="1" dirty="0">
                <a:solidFill>
                  <a:srgbClr val="FF0000"/>
                </a:solidFill>
              </a:rPr>
              <a:t>Qohelet significa propriamente «colui che parla nell’assemblea»</a:t>
            </a:r>
            <a:r>
              <a:rPr lang="it-IT" dirty="0"/>
              <a:t>, titolo attribuito all’autore e divenuto poi una specie di nome proprio.</a:t>
            </a:r>
          </a:p>
          <a:p>
            <a:pPr marL="92075" indent="-92075" algn="just">
              <a:buFontTx/>
              <a:buChar char="-"/>
            </a:pPr>
            <a:r>
              <a:rPr lang="it-IT" b="1" dirty="0">
                <a:solidFill>
                  <a:srgbClr val="FF0000"/>
                </a:solidFill>
              </a:rPr>
              <a:t>Nella sua esistenza questo saggio </a:t>
            </a:r>
            <a:r>
              <a:rPr lang="it-IT" dirty="0"/>
              <a:t>ha sentito profondamente la «vanità di tutto», cioè l’incomprensibilità della vita e delle cose, espressa nel celebre detto «Vanità delle vanità: tutto è vanità» (1,2; 12,8).</a:t>
            </a:r>
          </a:p>
          <a:p>
            <a:pPr marL="92075" indent="-92075" algn="just">
              <a:buFontTx/>
              <a:buChar char="-"/>
            </a:pPr>
            <a:r>
              <a:rPr lang="it-IT" b="1" dirty="0">
                <a:solidFill>
                  <a:srgbClr val="FF0000"/>
                </a:solidFill>
              </a:rPr>
              <a:t>Osservando la realtà che lo circonda</a:t>
            </a:r>
            <a:r>
              <a:rPr lang="it-IT" dirty="0"/>
              <a:t>, Qohelet la trova piena di cose incomprensibili: la natura, apparentemente in continuo movimento, in effetti ripete incessantemente gli stessi cicli ed è quindi immobile; la storia non porta nulla di nuovo sotto il sole, perché ogni generazione ripete quanto hanno fatto le generazioni precedenti; l’incongruenza e il caso dominano nella vita perché manca ogni legge di retribuzione che convinca l’uomo del valore del suo comportamento morale.</a:t>
            </a:r>
          </a:p>
          <a:p>
            <a:pPr marL="92075" indent="-92075" algn="just">
              <a:buFontTx/>
              <a:buChar char="-"/>
            </a:pPr>
            <a:r>
              <a:rPr lang="it-IT" b="1" dirty="0">
                <a:solidFill>
                  <a:srgbClr val="FF0000"/>
                </a:solidFill>
              </a:rPr>
              <a:t>Il libro è una pietra miliare </a:t>
            </a:r>
            <a:r>
              <a:rPr lang="it-IT" dirty="0"/>
              <a:t>nel cammino della rivelazione e ha quindi tutto il senso di un’attesa.</a:t>
            </a:r>
          </a:p>
          <a:p>
            <a:pPr marL="92075" indent="-92075" algn="just">
              <a:buFontTx/>
              <a:buChar char="-"/>
            </a:pPr>
            <a:r>
              <a:rPr lang="it-IT" b="1" dirty="0">
                <a:solidFill>
                  <a:srgbClr val="FF0000"/>
                </a:solidFill>
              </a:rPr>
              <a:t>Qohelet è un israelita </a:t>
            </a:r>
            <a:r>
              <a:rPr lang="it-IT" dirty="0"/>
              <a:t>e, se non ha ragioni per spiegare quanto avviene sotto il sole, sa che sopra il firmamento c’è Qualcuno che tutto conosce, per cui il mondo un senso deve averlo.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Cantico dei cantici</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Il titolo di questo libretto</a:t>
            </a:r>
            <a:r>
              <a:rPr lang="it-IT" dirty="0"/>
              <a:t> significa «Canto sublime», secondo un modo ebraico di esprimere il superlativo.</a:t>
            </a:r>
          </a:p>
          <a:p>
            <a:pPr marL="92075" indent="-92075" algn="just">
              <a:buFontTx/>
              <a:buChar char="-"/>
            </a:pPr>
            <a:r>
              <a:rPr lang="it-IT" b="1" dirty="0">
                <a:solidFill>
                  <a:srgbClr val="FF0000"/>
                </a:solidFill>
              </a:rPr>
              <a:t>Si tratta di un poema </a:t>
            </a:r>
            <a:r>
              <a:rPr lang="it-IT" dirty="0"/>
              <a:t>in cui un giovane e una fanciulla, tra i quali si inserisce di tanto in tanto il coro (le figlie di Gerusalemme), cantano il loro amore reciproco, in un alternarsi di situazioni (lontananza, ricerca, incontro) che si ripetono varie volte.</a:t>
            </a:r>
          </a:p>
          <a:p>
            <a:pPr marL="92075" indent="-92075" algn="just">
              <a:buFontTx/>
              <a:buChar char="-"/>
            </a:pPr>
            <a:r>
              <a:rPr lang="it-IT" b="1" dirty="0">
                <a:solidFill>
                  <a:srgbClr val="FF0000"/>
                </a:solidFill>
              </a:rPr>
              <a:t>Una prima lettura del testo </a:t>
            </a:r>
            <a:r>
              <a:rPr lang="it-IT" dirty="0"/>
              <a:t>invita a cogliere il canto dell’amore umano autentico che unisce l’uomo e la donna secondo il disegno del Creatore, posto in rilievo con tanta accuratezza da (Gn. 2, 18-25).</a:t>
            </a:r>
          </a:p>
          <a:p>
            <a:pPr marL="92075" indent="-92075" algn="just">
              <a:buFontTx/>
              <a:buChar char="-"/>
            </a:pPr>
            <a:r>
              <a:rPr lang="it-IT" b="1" dirty="0">
                <a:solidFill>
                  <a:srgbClr val="FF0000"/>
                </a:solidFill>
              </a:rPr>
              <a:t>Il cantico fa dell’amore il più alto valore della vita </a:t>
            </a:r>
            <a:r>
              <a:rPr lang="it-IT" dirty="0"/>
              <a:t>(8,6-7), quello che la coinvolge totalmente. In esso non vi è indizio di un significato simbolico, oltre al senso letterale.</a:t>
            </a:r>
          </a:p>
          <a:p>
            <a:pPr marL="92075" indent="-92075" algn="just"/>
            <a:r>
              <a:rPr lang="it-IT" dirty="0"/>
              <a:t>- </a:t>
            </a:r>
            <a:r>
              <a:rPr lang="it-IT" b="1" dirty="0">
                <a:solidFill>
                  <a:srgbClr val="FF0000"/>
                </a:solidFill>
              </a:rPr>
              <a:t>C’è invece tutta una tradizione ebraica e </a:t>
            </a:r>
          </a:p>
          <a:p>
            <a:pPr marL="92075" indent="-92075" algn="just"/>
            <a:r>
              <a:rPr lang="it-IT" b="1" dirty="0">
                <a:solidFill>
                  <a:srgbClr val="FF0000"/>
                </a:solidFill>
              </a:rPr>
              <a:t>  poi cristiana</a:t>
            </a:r>
            <a:r>
              <a:rPr lang="it-IT" dirty="0"/>
              <a:t> che, sulla scia di tante pagine </a:t>
            </a:r>
          </a:p>
          <a:p>
            <a:pPr marL="92075" indent="-92075" algn="just"/>
            <a:r>
              <a:rPr lang="it-IT" dirty="0"/>
              <a:t>  profetiche, vi ha letto in trasparenza una </a:t>
            </a:r>
          </a:p>
          <a:p>
            <a:pPr marL="92075" indent="-92075" algn="just"/>
            <a:r>
              <a:rPr lang="it-IT" dirty="0"/>
              <a:t>  parabola dell’amore reciproco tra Dio </a:t>
            </a:r>
          </a:p>
          <a:p>
            <a:pPr marL="92075" indent="-92075" algn="just"/>
            <a:r>
              <a:rPr lang="it-IT" dirty="0"/>
              <a:t>  e Israele che, ammaestrato dalla dura </a:t>
            </a:r>
          </a:p>
          <a:p>
            <a:pPr marL="92075" indent="-92075" algn="just"/>
            <a:r>
              <a:rPr lang="it-IT" dirty="0"/>
              <a:t>  prova dell’esilio, cerca senza più tentennamenti </a:t>
            </a:r>
          </a:p>
          <a:p>
            <a:pPr marL="92075" indent="-92075" algn="just"/>
            <a:r>
              <a:rPr lang="it-IT" dirty="0"/>
              <a:t>  Jhwh, suo unico Dio.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48F5BD49-ABBE-EC7D-E788-094B25134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22167"/>
            <a:ext cx="3528392" cy="1975899"/>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1000"/>
                                        <p:tgtEl>
                                          <p:spTgt spid="13">
                                            <p:txEl>
                                              <p:pRg st="5" end="5"/>
                                            </p:txEl>
                                          </p:spTgt>
                                        </p:tgtEl>
                                      </p:cBhvr>
                                    </p:animEffect>
                                    <p:anim calcmode="lin" valueType="num">
                                      <p:cBhvr>
                                        <p:cTn id="4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xEl>
                                              <p:pRg st="9" end="9"/>
                                            </p:txEl>
                                          </p:spTgt>
                                        </p:tgtEl>
                                        <p:attrNameLst>
                                          <p:attrName>style.visibility</p:attrName>
                                        </p:attrNameLst>
                                      </p:cBhvr>
                                      <p:to>
                                        <p:strVal val="visible"/>
                                      </p:to>
                                    </p:set>
                                    <p:animEffect transition="in" filter="fade">
                                      <p:cBhvr>
                                        <p:cTn id="65" dur="1000"/>
                                        <p:tgtEl>
                                          <p:spTgt spid="13">
                                            <p:txEl>
                                              <p:pRg st="9" end="9"/>
                                            </p:txEl>
                                          </p:spTgt>
                                        </p:tgtEl>
                                      </p:cBhvr>
                                    </p:animEffect>
                                    <p:anim calcmode="lin" valueType="num">
                                      <p:cBhvr>
                                        <p:cTn id="66"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
                                            <p:txEl>
                                              <p:pRg st="10" end="10"/>
                                            </p:txEl>
                                          </p:spTgt>
                                        </p:tgtEl>
                                        <p:attrNameLst>
                                          <p:attrName>style.visibility</p:attrName>
                                        </p:attrNameLst>
                                      </p:cBhvr>
                                      <p:to>
                                        <p:strVal val="visible"/>
                                      </p:to>
                                    </p:set>
                                    <p:animEffect transition="in" filter="fade">
                                      <p:cBhvr>
                                        <p:cTn id="70" dur="1000"/>
                                        <p:tgtEl>
                                          <p:spTgt spid="13">
                                            <p:txEl>
                                              <p:pRg st="10" end="10"/>
                                            </p:txEl>
                                          </p:spTgt>
                                        </p:tgtEl>
                                      </p:cBhvr>
                                    </p:animEffect>
                                    <p:anim calcmode="lin" valueType="num">
                                      <p:cBhvr>
                                        <p:cTn id="71"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Sapienza</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Scritto direttamente in greco da un ebreo residente in Egitto verso il 50 a.C., </a:t>
            </a:r>
            <a:r>
              <a:rPr lang="it-IT" dirty="0"/>
              <a:t>questo è forse l’ultimo libro dell’A.T. Il libro si compone di tre parti:</a:t>
            </a:r>
          </a:p>
          <a:p>
            <a:pPr marL="92075" indent="-92075" algn="just">
              <a:buFontTx/>
              <a:buChar char="-"/>
            </a:pPr>
            <a:r>
              <a:rPr lang="it-IT" b="1" dirty="0">
                <a:solidFill>
                  <a:srgbClr val="FF0000"/>
                </a:solidFill>
              </a:rPr>
              <a:t>La prima (1,1-6,21) </a:t>
            </a:r>
            <a:r>
              <a:rPr lang="it-IT" dirty="0"/>
              <a:t>presenta la sapienza come guida alla vita immortale per chi la segue e come testimone delle colpe per chi la rifiuta. Una serie di quadri mette a confronto la situazione attuale dei giusti e degli empi e la loro situazione finale al giudizio di Dio, quando sarà svelata la verità delle cose, spesso mascherata dalle vicende umane.</a:t>
            </a:r>
          </a:p>
          <a:p>
            <a:pPr marL="92075" indent="-92075" algn="just">
              <a:buFontTx/>
              <a:buChar char="-"/>
            </a:pPr>
            <a:r>
              <a:rPr lang="it-IT" b="1" dirty="0">
                <a:solidFill>
                  <a:srgbClr val="FF0000"/>
                </a:solidFill>
              </a:rPr>
              <a:t>La seconda (6,22-9,18) </a:t>
            </a:r>
            <a:r>
              <a:rPr lang="it-IT" dirty="0"/>
              <a:t>è un lungo elogio della sapienza che si conclude con una preghiera per ottenerla da Dio.</a:t>
            </a:r>
          </a:p>
          <a:p>
            <a:pPr marL="92075" indent="-92075" algn="just">
              <a:buFontTx/>
              <a:buChar char="-"/>
            </a:pPr>
            <a:r>
              <a:rPr lang="it-IT" b="1" dirty="0">
                <a:solidFill>
                  <a:srgbClr val="FF0000"/>
                </a:solidFill>
              </a:rPr>
              <a:t>La terza parte (cc. 10-19) </a:t>
            </a:r>
            <a:r>
              <a:rPr lang="it-IT" dirty="0"/>
              <a:t>mostra la sapienza in azione in alcuni momenti della storia della salvezza, particolarmente nel periodo </a:t>
            </a:r>
          </a:p>
          <a:p>
            <a:pPr algn="just"/>
            <a:r>
              <a:rPr lang="it-IT" dirty="0"/>
              <a:t> dell’esodo, che per l’autore diventa emblematico </a:t>
            </a:r>
          </a:p>
          <a:p>
            <a:pPr algn="just"/>
            <a:r>
              <a:rPr lang="it-IT" dirty="0"/>
              <a:t> della condotta di Dio verso l’uomo.</a:t>
            </a:r>
          </a:p>
          <a:p>
            <a:pPr marL="92075" indent="-92075" algn="just">
              <a:buFontTx/>
              <a:buChar char="-"/>
            </a:pPr>
            <a:r>
              <a:rPr lang="it-IT" b="1" dirty="0">
                <a:solidFill>
                  <a:srgbClr val="FF0000"/>
                </a:solidFill>
              </a:rPr>
              <a:t>In questa rievocazione storica </a:t>
            </a:r>
            <a:r>
              <a:rPr lang="it-IT" dirty="0"/>
              <a:t>schematizzata, </a:t>
            </a:r>
          </a:p>
          <a:p>
            <a:pPr algn="just"/>
            <a:r>
              <a:rPr lang="it-IT" dirty="0"/>
              <a:t> gli ebrei rappresentano il tipo di chi segue la </a:t>
            </a:r>
          </a:p>
          <a:p>
            <a:pPr algn="just"/>
            <a:r>
              <a:rPr lang="it-IT" dirty="0"/>
              <a:t> sapienza  e giunge alla salvezza; gli egiziani </a:t>
            </a:r>
          </a:p>
          <a:p>
            <a:pPr algn="just"/>
            <a:r>
              <a:rPr lang="it-IT" dirty="0"/>
              <a:t> sono il tipo di chi rifiuta la sapienza e va </a:t>
            </a:r>
          </a:p>
          <a:p>
            <a:pPr algn="just"/>
            <a:r>
              <a:rPr lang="it-IT" dirty="0"/>
              <a:t> incontro alla rovina e alla morte.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8EB15BD7-6633-C9EB-8886-B9B384205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171" y="4149080"/>
            <a:ext cx="3761566" cy="2113522"/>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xEl>
                                              <p:pRg st="9" end="9"/>
                                            </p:txEl>
                                          </p:spTgt>
                                        </p:tgtEl>
                                        <p:attrNameLst>
                                          <p:attrName>style.visibility</p:attrName>
                                        </p:attrNameLst>
                                      </p:cBhvr>
                                      <p:to>
                                        <p:strVal val="visible"/>
                                      </p:to>
                                    </p:set>
                                    <p:animEffect transition="in" filter="fade">
                                      <p:cBhvr>
                                        <p:cTn id="65" dur="1000"/>
                                        <p:tgtEl>
                                          <p:spTgt spid="13">
                                            <p:txEl>
                                              <p:pRg st="9" end="9"/>
                                            </p:txEl>
                                          </p:spTgt>
                                        </p:tgtEl>
                                      </p:cBhvr>
                                    </p:animEffect>
                                    <p:anim calcmode="lin" valueType="num">
                                      <p:cBhvr>
                                        <p:cTn id="66"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
                                            <p:txEl>
                                              <p:pRg st="10" end="10"/>
                                            </p:txEl>
                                          </p:spTgt>
                                        </p:tgtEl>
                                        <p:attrNameLst>
                                          <p:attrName>style.visibility</p:attrName>
                                        </p:attrNameLst>
                                      </p:cBhvr>
                                      <p:to>
                                        <p:strVal val="visible"/>
                                      </p:to>
                                    </p:set>
                                    <p:animEffect transition="in" filter="fade">
                                      <p:cBhvr>
                                        <p:cTn id="70" dur="1000"/>
                                        <p:tgtEl>
                                          <p:spTgt spid="13">
                                            <p:txEl>
                                              <p:pRg st="10" end="10"/>
                                            </p:txEl>
                                          </p:spTgt>
                                        </p:tgtEl>
                                      </p:cBhvr>
                                    </p:animEffect>
                                    <p:anim calcmode="lin" valueType="num">
                                      <p:cBhvr>
                                        <p:cTn id="71"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err="1">
                <a:solidFill>
                  <a:srgbClr val="0070C0"/>
                </a:solidFill>
              </a:rPr>
              <a:t>Siracide</a:t>
            </a:r>
            <a:endParaRPr lang="it-IT" sz="2800" b="1" dirty="0">
              <a:solidFill>
                <a:srgbClr val="0070C0"/>
              </a:solidFill>
            </a:endParaRP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Siracide o Ben Sirach </a:t>
            </a:r>
            <a:r>
              <a:rPr lang="it-IT" dirty="0"/>
              <a:t>è il nome dell’autore di questo libro sapienziale, chiamato anche Ecclesiastico. </a:t>
            </a:r>
          </a:p>
          <a:p>
            <a:pPr marL="92075" indent="-92075" algn="just">
              <a:buFontTx/>
              <a:buChar char="-"/>
            </a:pPr>
            <a:r>
              <a:rPr lang="it-IT" b="1" dirty="0">
                <a:solidFill>
                  <a:srgbClr val="FF0000"/>
                </a:solidFill>
              </a:rPr>
              <a:t>Il libro si compone </a:t>
            </a:r>
            <a:r>
              <a:rPr lang="it-IT" dirty="0"/>
              <a:t>di una prima parte più propriamente sapienziale, sul genere e lo stile dei Proverbi (1,1-42,14) e di una seconda parte la sapienza di Dio nella natura (42,15-43,33) e nella vita degli uomini illustri della storia d’Israele (cc. 44-50). Una preghiera e un’ultima esortazione alla sapienza formano un’appendice del libro (c.51).</a:t>
            </a:r>
          </a:p>
          <a:p>
            <a:pPr marL="92075" indent="-92075" algn="just">
              <a:buFontTx/>
              <a:buChar char="-"/>
            </a:pPr>
            <a:r>
              <a:rPr lang="it-IT" b="1" dirty="0">
                <a:solidFill>
                  <a:srgbClr val="FF0000"/>
                </a:solidFill>
              </a:rPr>
              <a:t>L’identificazione tra sapienza e legge di Dio </a:t>
            </a:r>
            <a:r>
              <a:rPr lang="it-IT" dirty="0"/>
              <a:t>è l’affermazione più nuova e caratteristica di Ben Sirach, come è nuovo l’inserimento della storia nel genere sapienziale.</a:t>
            </a:r>
          </a:p>
          <a:p>
            <a:pPr marL="92075" indent="-92075" algn="just">
              <a:buFontTx/>
              <a:buChar char="-"/>
            </a:pPr>
            <a:r>
              <a:rPr lang="it-IT" b="1" dirty="0">
                <a:solidFill>
                  <a:srgbClr val="FF0000"/>
                </a:solidFill>
              </a:rPr>
              <a:t>La sua galleria di ritratti </a:t>
            </a:r>
            <a:r>
              <a:rPr lang="it-IT" dirty="0"/>
              <a:t>passa in rassegna uomini saggi che hanno seguito la parola che Dio loro rivolgeva, hanno avuto successo e hanno beneficato il loro popolo. </a:t>
            </a:r>
          </a:p>
          <a:p>
            <a:pPr marL="92075" indent="-92075" algn="just">
              <a:buFontTx/>
              <a:buChar char="-"/>
            </a:pPr>
            <a:r>
              <a:rPr lang="it-IT" b="1" dirty="0">
                <a:solidFill>
                  <a:srgbClr val="FF0000"/>
                </a:solidFill>
              </a:rPr>
              <a:t>La prospettiva di Ben Sirach si colloca sulla </a:t>
            </a:r>
          </a:p>
          <a:p>
            <a:pPr algn="just"/>
            <a:r>
              <a:rPr lang="it-IT" b="1" dirty="0">
                <a:solidFill>
                  <a:srgbClr val="FF0000"/>
                </a:solidFill>
              </a:rPr>
              <a:t> linea tradizionale</a:t>
            </a:r>
            <a:r>
              <a:rPr lang="it-IT" dirty="0"/>
              <a:t>: l’uomo nella sua vita presa </a:t>
            </a:r>
          </a:p>
          <a:p>
            <a:pPr algn="just"/>
            <a:r>
              <a:rPr lang="it-IT" dirty="0"/>
              <a:t> globalmente, trova ciò che sceglie. Dio lo ha </a:t>
            </a:r>
          </a:p>
          <a:p>
            <a:pPr algn="just"/>
            <a:r>
              <a:rPr lang="it-IT" dirty="0"/>
              <a:t> dotato di tanti doni e della  libertà </a:t>
            </a:r>
          </a:p>
          <a:p>
            <a:pPr marL="92075" indent="-92075" algn="just"/>
            <a:r>
              <a:rPr lang="it-IT" dirty="0"/>
              <a:t> (15,11-20; 17,1-12), faccia quindi le sue scelte. </a:t>
            </a:r>
          </a:p>
          <a:p>
            <a:pPr marL="92075" indent="-92075" algn="just">
              <a:buFontTx/>
              <a:buChar char="-"/>
            </a:pPr>
            <a:r>
              <a:rPr lang="it-IT" b="1" dirty="0">
                <a:solidFill>
                  <a:srgbClr val="FF0000"/>
                </a:solidFill>
              </a:rPr>
              <a:t>Ben Sirach </a:t>
            </a:r>
            <a:r>
              <a:rPr lang="it-IT" dirty="0"/>
              <a:t>tuttavia sa che anche chi si </a:t>
            </a:r>
          </a:p>
          <a:p>
            <a:pPr algn="just"/>
            <a:r>
              <a:rPr lang="it-IT" dirty="0"/>
              <a:t> impegna nell’osservanza della legge incontra </a:t>
            </a:r>
          </a:p>
          <a:p>
            <a:pPr algn="just"/>
            <a:r>
              <a:rPr lang="it-IT" dirty="0"/>
              <a:t> sofferenze e difficoltà (2,1-18).</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9C9A60D-C98C-4447-A163-FDA753D72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97543"/>
            <a:ext cx="3888432" cy="2177522"/>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1000"/>
                                        <p:tgtEl>
                                          <p:spTgt spid="13">
                                            <p:txEl>
                                              <p:pRg st="5" end="5"/>
                                            </p:txEl>
                                          </p:spTgt>
                                        </p:tgtEl>
                                      </p:cBhvr>
                                    </p:animEffect>
                                    <p:anim calcmode="lin" valueType="num">
                                      <p:cBhvr>
                                        <p:cTn id="4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3">
                                            <p:txEl>
                                              <p:pRg st="9" end="9"/>
                                            </p:txEl>
                                          </p:spTgt>
                                        </p:tgtEl>
                                        <p:attrNameLst>
                                          <p:attrName>style.visibility</p:attrName>
                                        </p:attrNameLst>
                                      </p:cBhvr>
                                      <p:to>
                                        <p:strVal val="visible"/>
                                      </p:to>
                                    </p:set>
                                    <p:animEffect transition="in" filter="fade">
                                      <p:cBhvr>
                                        <p:cTn id="67" dur="1000"/>
                                        <p:tgtEl>
                                          <p:spTgt spid="13">
                                            <p:txEl>
                                              <p:pRg st="9" end="9"/>
                                            </p:txEl>
                                          </p:spTgt>
                                        </p:tgtEl>
                                      </p:cBhvr>
                                    </p:animEffect>
                                    <p:anim calcmode="lin" valueType="num">
                                      <p:cBhvr>
                                        <p:cTn id="68"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xEl>
                                              <p:pRg st="10" end="10"/>
                                            </p:txEl>
                                          </p:spTgt>
                                        </p:tgtEl>
                                        <p:attrNameLst>
                                          <p:attrName>style.visibility</p:attrName>
                                        </p:attrNameLst>
                                      </p:cBhvr>
                                      <p:to>
                                        <p:strVal val="visible"/>
                                      </p:to>
                                    </p:set>
                                    <p:animEffect transition="in" filter="fade">
                                      <p:cBhvr>
                                        <p:cTn id="72" dur="1000"/>
                                        <p:tgtEl>
                                          <p:spTgt spid="13">
                                            <p:txEl>
                                              <p:pRg st="10" end="10"/>
                                            </p:txEl>
                                          </p:spTgt>
                                        </p:tgtEl>
                                      </p:cBhvr>
                                    </p:animEffect>
                                    <p:anim calcmode="lin" valueType="num">
                                      <p:cBhvr>
                                        <p:cTn id="73"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3">
                                            <p:txEl>
                                              <p:pRg st="11" end="11"/>
                                            </p:txEl>
                                          </p:spTgt>
                                        </p:tgtEl>
                                        <p:attrNameLst>
                                          <p:attrName>style.visibility</p:attrName>
                                        </p:attrNameLst>
                                      </p:cBhvr>
                                      <p:to>
                                        <p:strVal val="visible"/>
                                      </p:to>
                                    </p:set>
                                    <p:animEffect transition="in" filter="fade">
                                      <p:cBhvr>
                                        <p:cTn id="77" dur="1000"/>
                                        <p:tgtEl>
                                          <p:spTgt spid="13">
                                            <p:txEl>
                                              <p:pRg st="11" end="11"/>
                                            </p:txEl>
                                          </p:spTgt>
                                        </p:tgtEl>
                                      </p:cBhvr>
                                    </p:animEffect>
                                    <p:anim calcmode="lin" valueType="num">
                                      <p:cBhvr>
                                        <p:cTn id="78"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76</a:t>
            </a:fld>
            <a:endParaRPr lang="it-IT"/>
          </a:p>
        </p:txBody>
      </p:sp>
      <p:sp>
        <p:nvSpPr>
          <p:cNvPr id="9" name="CasellaDiTesto 8"/>
          <p:cNvSpPr txBox="1"/>
          <p:nvPr/>
        </p:nvSpPr>
        <p:spPr>
          <a:xfrm>
            <a:off x="323528" y="692697"/>
            <a:ext cx="8496944" cy="523220"/>
          </a:xfrm>
          <a:prstGeom prst="rect">
            <a:avLst/>
          </a:prstGeom>
          <a:noFill/>
        </p:spPr>
        <p:txBody>
          <a:bodyPr wrap="square" rtlCol="0">
            <a:spAutoFit/>
          </a:bodyPr>
          <a:lstStyle/>
          <a:p>
            <a:pPr algn="ctr"/>
            <a:r>
              <a:rPr lang="it-IT" sz="2800" b="1" dirty="0">
                <a:solidFill>
                  <a:schemeClr val="accent2">
                    <a:lumMod val="75000"/>
                  </a:schemeClr>
                </a:solidFill>
              </a:rPr>
              <a:t>Breve introduzione sul Nuovo Testamento</a:t>
            </a:r>
          </a:p>
        </p:txBody>
      </p:sp>
      <p:sp>
        <p:nvSpPr>
          <p:cNvPr id="11" name="CasellaDiTesto 10"/>
          <p:cNvSpPr txBox="1"/>
          <p:nvPr/>
        </p:nvSpPr>
        <p:spPr>
          <a:xfrm>
            <a:off x="251520" y="1268761"/>
            <a:ext cx="8640960" cy="1938992"/>
          </a:xfrm>
          <a:prstGeom prst="rect">
            <a:avLst/>
          </a:prstGeom>
          <a:solidFill>
            <a:schemeClr val="accent3">
              <a:lumMod val="20000"/>
              <a:lumOff val="80000"/>
            </a:schemeClr>
          </a:solidFill>
          <a:ln w="25400">
            <a:solidFill>
              <a:srgbClr val="FF0000"/>
            </a:solidFill>
          </a:ln>
        </p:spPr>
        <p:txBody>
          <a:bodyPr wrap="square" rtlCol="0">
            <a:spAutoFit/>
          </a:bodyPr>
          <a:lstStyle/>
          <a:p>
            <a:pPr marL="182563" indent="-182563">
              <a:buFontTx/>
              <a:buChar char="-"/>
            </a:pPr>
            <a:r>
              <a:rPr lang="it-IT" sz="2400" b="1" dirty="0">
                <a:solidFill>
                  <a:srgbClr val="00B0F0"/>
                </a:solidFill>
              </a:rPr>
              <a:t>Il Nuovo Testamento</a:t>
            </a:r>
          </a:p>
          <a:p>
            <a:pPr marL="182563" indent="-182563">
              <a:buFontTx/>
              <a:buChar char="-"/>
            </a:pPr>
            <a:r>
              <a:rPr lang="it-IT" sz="2400" b="1" dirty="0">
                <a:solidFill>
                  <a:srgbClr val="00B0F0"/>
                </a:solidFill>
              </a:rPr>
              <a:t>Cherigma, parenesi ed escatologia</a:t>
            </a:r>
          </a:p>
          <a:p>
            <a:r>
              <a:rPr lang="it-IT" sz="2400" b="1" dirty="0">
                <a:solidFill>
                  <a:srgbClr val="00B0F0"/>
                </a:solidFill>
              </a:rPr>
              <a:t>- Il Vangelo di Gesù Cristo</a:t>
            </a:r>
          </a:p>
          <a:p>
            <a:r>
              <a:rPr lang="it-IT" sz="2400" b="1" dirty="0">
                <a:solidFill>
                  <a:srgbClr val="00B0F0"/>
                </a:solidFill>
              </a:rPr>
              <a:t>- Il Vangelo e i vangeli</a:t>
            </a:r>
          </a:p>
          <a:p>
            <a:r>
              <a:rPr lang="it-IT" sz="2400" b="1" dirty="0">
                <a:solidFill>
                  <a:srgbClr val="00B0F0"/>
                </a:solidFill>
              </a:rPr>
              <a:t>- L’origine dei quattro vangeli </a:t>
            </a:r>
          </a:p>
        </p:txBody>
      </p:sp>
      <p:pic>
        <p:nvPicPr>
          <p:cNvPr id="1026" name="Picture 2" descr="C:\Users\Master\Desktop\irc-1media-01bibbia-23-638.jpg"/>
          <p:cNvPicPr>
            <a:picLocks noChangeAspect="1" noChangeArrowheads="1"/>
          </p:cNvPicPr>
          <p:nvPr/>
        </p:nvPicPr>
        <p:blipFill>
          <a:blip r:embed="rId2" cstate="print"/>
          <a:srcRect/>
          <a:stretch>
            <a:fillRect/>
          </a:stretch>
        </p:blipFill>
        <p:spPr bwMode="auto">
          <a:xfrm>
            <a:off x="2395364" y="3393560"/>
            <a:ext cx="4353272" cy="3268366"/>
          </a:xfrm>
          <a:prstGeom prst="rect">
            <a:avLst/>
          </a:prstGeom>
          <a:noFill/>
          <a:ln w="25400">
            <a:solidFill>
              <a:srgbClr val="FF0000"/>
            </a:solidFill>
          </a:ln>
        </p:spPr>
      </p:pic>
      <p:sp>
        <p:nvSpPr>
          <p:cNvPr id="2" name="Personalizzato 9">
            <a:hlinkClick r:id="rId3" action="ppaction://hlinksldjump" highlightClick="1"/>
            <a:extLst>
              <a:ext uri="{FF2B5EF4-FFF2-40B4-BE49-F238E27FC236}">
                <a16:creationId xmlns:a16="http://schemas.microsoft.com/office/drawing/2014/main" id="{E1088081-D87B-23B2-E87F-7574C2102418}"/>
              </a:ext>
            </a:extLst>
          </p:cNvPr>
          <p:cNvSpPr/>
          <p:nvPr/>
        </p:nvSpPr>
        <p:spPr>
          <a:xfrm>
            <a:off x="8244408" y="-271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Il Nuovo Testamento</a:t>
            </a:r>
          </a:p>
        </p:txBody>
      </p:sp>
      <p:sp>
        <p:nvSpPr>
          <p:cNvPr id="13" name="CasellaDiTesto 12"/>
          <p:cNvSpPr txBox="1"/>
          <p:nvPr/>
        </p:nvSpPr>
        <p:spPr>
          <a:xfrm>
            <a:off x="251520" y="1196752"/>
            <a:ext cx="8640960" cy="3693319"/>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Il N.T. è la raccolta ufficiale degli scritti che stanno alla base della fede cristiana</a:t>
            </a:r>
            <a:r>
              <a:rPr lang="it-IT" dirty="0"/>
              <a:t>. Sono 27 libretti: 1 4 vangeli (Matteo, Marco, Luca e Giovanni), gli Atti degli Apostoli, 21 lettere (13 di Paolo, 1 agli Ebrei, 1 di Giacomo, 2 di Pietro, 1 di Giuda, 3 di Giovanni e l’Apocalisse). </a:t>
            </a:r>
          </a:p>
          <a:p>
            <a:pPr marL="92075" indent="-92075" algn="just">
              <a:buFontTx/>
              <a:buChar char="-"/>
            </a:pPr>
            <a:r>
              <a:rPr lang="it-IT" b="1" dirty="0">
                <a:solidFill>
                  <a:srgbClr val="FF0000"/>
                </a:solidFill>
              </a:rPr>
              <a:t>Questi scritti sono stati ritenuti «sacri e canonici» </a:t>
            </a:r>
            <a:r>
              <a:rPr lang="it-IT" dirty="0"/>
              <a:t>(cioè, divinamente ispirati) e normativi per la fede e l’agire dei cristiani, fin dal II sec. d.C. a cominciare dalla morte dell’ultimo apostolo. </a:t>
            </a:r>
          </a:p>
          <a:p>
            <a:pPr marL="92075" indent="-92075" algn="just">
              <a:buFontTx/>
              <a:buChar char="-"/>
            </a:pPr>
            <a:r>
              <a:rPr lang="it-IT" b="1" dirty="0">
                <a:solidFill>
                  <a:srgbClr val="FF0000"/>
                </a:solidFill>
              </a:rPr>
              <a:t>Il contenuto e il messaggio centrale del N.T.</a:t>
            </a:r>
            <a:r>
              <a:rPr lang="it-IT" dirty="0"/>
              <a:t> consistono in un avvenimento storico e più precisamente in un personaggio: Gesù di Nazaret.</a:t>
            </a:r>
          </a:p>
          <a:p>
            <a:pPr marL="92075" indent="-92075" algn="just">
              <a:buFontTx/>
              <a:buChar char="-"/>
            </a:pPr>
            <a:r>
              <a:rPr lang="it-IT" b="1" dirty="0">
                <a:solidFill>
                  <a:srgbClr val="FF0000"/>
                </a:solidFill>
              </a:rPr>
              <a:t>Dopo la morte di Gesù e la sua risurrezione </a:t>
            </a:r>
            <a:r>
              <a:rPr lang="it-IT" dirty="0"/>
              <a:t>ricevette dai suoi discepoli il titolo di messia (</a:t>
            </a:r>
            <a:r>
              <a:rPr lang="it-IT" dirty="0" err="1"/>
              <a:t>Mashiah</a:t>
            </a:r>
            <a:r>
              <a:rPr lang="it-IT" dirty="0"/>
              <a:t>), cioè, unto, consacrato, in greco Christos. Di qui la denominazione di Gesù Cristo che originariamente era una vera e propria professione di fede: Gesù è il Cristo», cioè il messia promesso nelle scritture.</a:t>
            </a:r>
          </a:p>
        </p:txBody>
      </p:sp>
      <p:pic>
        <p:nvPicPr>
          <p:cNvPr id="4" name="Immagine 3">
            <a:extLst>
              <a:ext uri="{FF2B5EF4-FFF2-40B4-BE49-F238E27FC236}">
                <a16:creationId xmlns:a16="http://schemas.microsoft.com/office/drawing/2014/main" id="{B96C6236-3749-188B-5EA7-99071BAF6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497" y="5021765"/>
            <a:ext cx="2643005" cy="1699075"/>
          </a:xfrm>
          <a:prstGeom prst="rect">
            <a:avLst/>
          </a:prstGeom>
          <a:ln w="25400">
            <a:solidFill>
              <a:srgbClr val="FF0000"/>
            </a:solidFill>
          </a:ln>
        </p:spPr>
      </p:pic>
      <p:sp>
        <p:nvSpPr>
          <p:cNvPr id="2" name="Ritorno 1">
            <a:hlinkClick r:id="rId3" action="ppaction://hlinksldjump"/>
            <a:extLst>
              <a:ext uri="{FF2B5EF4-FFF2-40B4-BE49-F238E27FC236}">
                <a16:creationId xmlns:a16="http://schemas.microsoft.com/office/drawing/2014/main" id="{B9E09FC9-4174-A4BC-82EF-2C8714A59E48}"/>
              </a:ext>
            </a:extLst>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78</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Cherigma, parenesi ed escatologia</a:t>
            </a:r>
          </a:p>
        </p:txBody>
      </p:sp>
      <p:sp>
        <p:nvSpPr>
          <p:cNvPr id="13" name="CasellaDiTesto 12"/>
          <p:cNvSpPr txBox="1"/>
          <p:nvPr/>
        </p:nvSpPr>
        <p:spPr>
          <a:xfrm>
            <a:off x="251520" y="1196752"/>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Questa proclamazione fondamentale di fede </a:t>
            </a:r>
            <a:r>
              <a:rPr lang="it-IT" dirty="0"/>
              <a:t>viene detta in linguaggio tecnico </a:t>
            </a:r>
            <a:r>
              <a:rPr lang="it-IT" i="1" dirty="0"/>
              <a:t>cherigma,</a:t>
            </a:r>
            <a:r>
              <a:rPr lang="it-IT" dirty="0"/>
              <a:t> cioè annuncio, proclamazione che Dio ha dato agli uomini la salvezza in Gesù Cristo. </a:t>
            </a:r>
          </a:p>
          <a:p>
            <a:pPr marL="92075" indent="-92075" algn="just">
              <a:buFontTx/>
              <a:buChar char="-"/>
            </a:pPr>
            <a:r>
              <a:rPr lang="it-IT" b="1" dirty="0">
                <a:solidFill>
                  <a:srgbClr val="FF0000"/>
                </a:solidFill>
              </a:rPr>
              <a:t>Di Gesù, dopo la vita, predicazione, morte e risurrezione si attende la </a:t>
            </a:r>
            <a:r>
              <a:rPr lang="it-IT" b="1" i="1" dirty="0">
                <a:solidFill>
                  <a:srgbClr val="FF0000"/>
                </a:solidFill>
              </a:rPr>
              <a:t>parusia </a:t>
            </a:r>
            <a:r>
              <a:rPr lang="it-IT" b="1" dirty="0">
                <a:solidFill>
                  <a:srgbClr val="FF0000"/>
                </a:solidFill>
              </a:rPr>
              <a:t>alla fine della storia. </a:t>
            </a:r>
            <a:r>
              <a:rPr lang="it-IT" dirty="0"/>
              <a:t>Quelli che credono in lui ne ricevono lo Spirito Santo e formano la Chiesa, che lo attesta e ne dà l’annuncio a tutti i popoli, i quali sono invitati a convertirsi, credere nella buona novella e portare frutti di vita nuova nei segni della giustizia e dell’amore.</a:t>
            </a:r>
          </a:p>
          <a:p>
            <a:pPr marL="92075" indent="-92075" algn="just">
              <a:buFontTx/>
              <a:buChar char="-"/>
            </a:pPr>
            <a:r>
              <a:rPr lang="it-IT" b="1" dirty="0">
                <a:solidFill>
                  <a:srgbClr val="FF0000"/>
                </a:solidFill>
              </a:rPr>
              <a:t>Il cherigma si prolunga spontaneamente nella parenesi</a:t>
            </a:r>
            <a:r>
              <a:rPr lang="it-IT" dirty="0"/>
              <a:t>, cioè in una serie di indicazioni morali per i discepoli di Gesù, affinché la loro condotta sia conforme alla nuova stagione della storia in cui sono entrati.</a:t>
            </a:r>
          </a:p>
          <a:p>
            <a:pPr marL="92075" indent="-92075" algn="just">
              <a:buFontTx/>
              <a:buChar char="-"/>
            </a:pPr>
            <a:r>
              <a:rPr lang="it-IT" b="1" dirty="0">
                <a:solidFill>
                  <a:srgbClr val="FF0000"/>
                </a:solidFill>
              </a:rPr>
              <a:t>Schematizzando un poco</a:t>
            </a:r>
            <a:r>
              <a:rPr lang="it-IT" dirty="0"/>
              <a:t>, si possono ridurre cherigma e parenesi al grande binomio: fede e carità. La fede accoglie l’annuncio di ciò che Dio ha effettuato in Gesù Cristo, la carità lo traduce in pratica.</a:t>
            </a:r>
          </a:p>
          <a:p>
            <a:pPr marL="92075" indent="-92075" algn="just">
              <a:buFontTx/>
              <a:buChar char="-"/>
            </a:pPr>
            <a:r>
              <a:rPr lang="it-IT" b="1" dirty="0">
                <a:solidFill>
                  <a:srgbClr val="FF0000"/>
                </a:solidFill>
              </a:rPr>
              <a:t>Ma fin dai promordi della vita cristiana</a:t>
            </a:r>
            <a:r>
              <a:rPr lang="it-IT" dirty="0"/>
              <a:t>, al binomio fede-carità si trova associata la speranza, che è il terzo capitolo del vivere cristiano. </a:t>
            </a:r>
          </a:p>
          <a:p>
            <a:pPr marL="92075" indent="-92075" algn="just">
              <a:buFontTx/>
              <a:buChar char="-"/>
            </a:pPr>
            <a:r>
              <a:rPr lang="it-IT" b="1" dirty="0">
                <a:solidFill>
                  <a:srgbClr val="FF0000"/>
                </a:solidFill>
              </a:rPr>
              <a:t>La speranza </a:t>
            </a:r>
            <a:r>
              <a:rPr lang="it-IT" dirty="0"/>
              <a:t>trova il suo appoggio documentario in un’altra componente del N.T.: l’escatologia. La dimensione escatologica si rapporta alla totalità, allo svelamento di tutto il mistero cristiano che avverrà alla fine dei tempi ma già possiede la sua attualità  perché in Gesù Cristo sono già presenti e offerti agli uomini i doni messianici.  </a:t>
            </a:r>
          </a:p>
        </p:txBody>
      </p:sp>
      <p:sp>
        <p:nvSpPr>
          <p:cNvPr id="2" name="Ritorno 1">
            <a:hlinkClick r:id="rId2" action="ppaction://hlinksldjump"/>
            <a:extLst>
              <a:ext uri="{FF2B5EF4-FFF2-40B4-BE49-F238E27FC236}">
                <a16:creationId xmlns:a16="http://schemas.microsoft.com/office/drawing/2014/main" id="{228581A3-E37A-D61F-6D71-27D11C4452FA}"/>
              </a:ext>
            </a:extLst>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793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79</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Il Vangelo di Gesù Cristo</a:t>
            </a:r>
          </a:p>
        </p:txBody>
      </p:sp>
      <p:sp>
        <p:nvSpPr>
          <p:cNvPr id="13" name="CasellaDiTesto 12"/>
          <p:cNvSpPr txBox="1"/>
          <p:nvPr/>
        </p:nvSpPr>
        <p:spPr>
          <a:xfrm>
            <a:off x="251520" y="1196752"/>
            <a:ext cx="4608512"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r>
              <a:rPr lang="it-IT" b="1" dirty="0">
                <a:solidFill>
                  <a:srgbClr val="FF0000"/>
                </a:solidFill>
              </a:rPr>
              <a:t>- La parola Vangelo </a:t>
            </a:r>
            <a:r>
              <a:rPr lang="it-IT" dirty="0"/>
              <a:t>significa «buona novella», «lieto annuncio» e deriva dal greco      </a:t>
            </a:r>
            <a:r>
              <a:rPr lang="it-IT" i="1" dirty="0"/>
              <a:t>euanghelion. </a:t>
            </a:r>
            <a:r>
              <a:rPr lang="it-IT" dirty="0"/>
              <a:t>Il termine ebraico corrispondente è </a:t>
            </a:r>
            <a:r>
              <a:rPr lang="it-IT" i="1" dirty="0" err="1"/>
              <a:t>besorah</a:t>
            </a:r>
            <a:r>
              <a:rPr lang="it-IT" i="1" dirty="0"/>
              <a:t> </a:t>
            </a:r>
            <a:r>
              <a:rPr lang="it-IT" dirty="0"/>
              <a:t>e significa soprattutto annuncio di vittoria; i profeti l’adoperavano per indicare il compimento delle promesse  messianiche (</a:t>
            </a:r>
            <a:r>
              <a:rPr lang="it-IT" dirty="0" err="1"/>
              <a:t>Is</a:t>
            </a:r>
            <a:r>
              <a:rPr lang="it-IT" dirty="0"/>
              <a:t>. 40,9; 52,7)</a:t>
            </a:r>
          </a:p>
          <a:p>
            <a:pPr marL="92075" indent="-92075" algn="just"/>
            <a:r>
              <a:rPr lang="it-IT" b="1" dirty="0">
                <a:solidFill>
                  <a:srgbClr val="FF0000"/>
                </a:solidFill>
              </a:rPr>
              <a:t>- Evangelizzare significa </a:t>
            </a:r>
            <a:r>
              <a:rPr lang="it-IT" dirty="0"/>
              <a:t>quindi, già durante la vita di Gesù, dare la lieta notizia che la    salvezza è giunta, che Dio ha realizzato le sue promesse. </a:t>
            </a:r>
          </a:p>
          <a:p>
            <a:pPr marL="92075" indent="-92075" algn="just"/>
            <a:r>
              <a:rPr lang="it-IT" b="1" dirty="0">
                <a:solidFill>
                  <a:srgbClr val="FF0000"/>
                </a:solidFill>
              </a:rPr>
              <a:t>- A Nazaret, all’inizio dell’attività pubblica </a:t>
            </a:r>
            <a:r>
              <a:rPr lang="it-IT" dirty="0"/>
              <a:t>, Gesù riferendo a sé profezie di Isaia e Sofonia, proclamò nella sinagoga davanti ai suoi compaesani: «Lo Spirito del Signore è sopra di me, per questo mi ha consacrato e mi ha inviato a portare ai poveri il suo annuncio» (Lc. 4,18).</a:t>
            </a:r>
          </a:p>
        </p:txBody>
      </p:sp>
      <p:pic>
        <p:nvPicPr>
          <p:cNvPr id="4" name="Immagine 3">
            <a:extLst>
              <a:ext uri="{FF2B5EF4-FFF2-40B4-BE49-F238E27FC236}">
                <a16:creationId xmlns:a16="http://schemas.microsoft.com/office/drawing/2014/main" id="{40A05E9F-96B3-024A-8026-EE141976C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876" y="1927550"/>
            <a:ext cx="3706988" cy="3593177"/>
          </a:xfrm>
          <a:prstGeom prst="rect">
            <a:avLst/>
          </a:prstGeom>
          <a:ln w="25400">
            <a:solidFill>
              <a:srgbClr val="FF0000"/>
            </a:solidFill>
          </a:ln>
        </p:spPr>
      </p:pic>
      <p:sp>
        <p:nvSpPr>
          <p:cNvPr id="2" name="Ritorno 1">
            <a:hlinkClick r:id="rId3" action="ppaction://hlinksldjump"/>
            <a:extLst>
              <a:ext uri="{FF2B5EF4-FFF2-40B4-BE49-F238E27FC236}">
                <a16:creationId xmlns:a16="http://schemas.microsoft.com/office/drawing/2014/main" id="{299B46C7-0663-9D53-B3C6-307226034DD3}"/>
              </a:ext>
            </a:extLst>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C58740DF-1ED7-4E81-BA9F-362D6F7B2E53}"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a:t>
            </a:fld>
            <a:endParaRPr lang="it-IT"/>
          </a:p>
        </p:txBody>
      </p:sp>
      <p:sp>
        <p:nvSpPr>
          <p:cNvPr id="9" name="CasellaDiTesto 8"/>
          <p:cNvSpPr txBox="1"/>
          <p:nvPr/>
        </p:nvSpPr>
        <p:spPr>
          <a:xfrm>
            <a:off x="323528" y="692696"/>
            <a:ext cx="8496944" cy="523220"/>
          </a:xfrm>
          <a:prstGeom prst="rect">
            <a:avLst/>
          </a:prstGeom>
          <a:noFill/>
        </p:spPr>
        <p:txBody>
          <a:bodyPr wrap="square" rtlCol="0">
            <a:spAutoFit/>
          </a:bodyPr>
          <a:lstStyle/>
          <a:p>
            <a:pPr algn="ctr"/>
            <a:r>
              <a:rPr lang="it-IT" sz="2800" b="1" dirty="0">
                <a:solidFill>
                  <a:schemeClr val="accent2">
                    <a:lumMod val="75000"/>
                  </a:schemeClr>
                </a:solidFill>
              </a:rPr>
              <a:t>V. Il compimento delle promesse. Gesù di Nazaret</a:t>
            </a:r>
          </a:p>
        </p:txBody>
      </p:sp>
      <p:sp>
        <p:nvSpPr>
          <p:cNvPr id="21" name="Rettangolo 20"/>
          <p:cNvSpPr/>
          <p:nvPr/>
        </p:nvSpPr>
        <p:spPr>
          <a:xfrm>
            <a:off x="251520" y="1196752"/>
            <a:ext cx="8640960" cy="3467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Introduzione all’intero Vangelo (Mc. 1, 1-13)</a:t>
            </a:r>
          </a:p>
        </p:txBody>
      </p:sp>
      <p:sp>
        <p:nvSpPr>
          <p:cNvPr id="22" name="Rettangolo 21"/>
          <p:cNvSpPr/>
          <p:nvPr/>
        </p:nvSpPr>
        <p:spPr>
          <a:xfrm>
            <a:off x="250935" y="1951669"/>
            <a:ext cx="8640960" cy="3411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Alla scoperta di Gesù. Chi è? (Mc. 8, 27-30)</a:t>
            </a:r>
          </a:p>
        </p:txBody>
      </p:sp>
      <p:sp>
        <p:nvSpPr>
          <p:cNvPr id="23" name="Rettangolo 22"/>
          <p:cNvSpPr/>
          <p:nvPr/>
        </p:nvSpPr>
        <p:spPr>
          <a:xfrm>
            <a:off x="229252" y="2694768"/>
            <a:ext cx="8640960" cy="3411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Alla sequela di Gesù. Come seguirlo? (Mc. 8,34-38)</a:t>
            </a:r>
          </a:p>
        </p:txBody>
      </p:sp>
      <p:sp>
        <p:nvSpPr>
          <p:cNvPr id="24" name="Rettangolo 23"/>
          <p:cNvSpPr/>
          <p:nvPr/>
        </p:nvSpPr>
        <p:spPr>
          <a:xfrm>
            <a:off x="229252" y="3424229"/>
            <a:ext cx="8640960" cy="3411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La passione, morte e risurrezione di Gesù (Mc. 14, 51-16,8)</a:t>
            </a:r>
          </a:p>
        </p:txBody>
      </p:sp>
      <p:pic>
        <p:nvPicPr>
          <p:cNvPr id="2051" name="Picture 3" descr="C:\Users\Master\Desktop\res.jpg"/>
          <p:cNvPicPr>
            <a:picLocks noChangeAspect="1" noChangeArrowheads="1"/>
          </p:cNvPicPr>
          <p:nvPr/>
        </p:nvPicPr>
        <p:blipFill>
          <a:blip r:embed="rId2" cstate="print"/>
          <a:srcRect/>
          <a:stretch>
            <a:fillRect/>
          </a:stretch>
        </p:blipFill>
        <p:spPr bwMode="auto">
          <a:xfrm>
            <a:off x="4725717" y="4140855"/>
            <a:ext cx="4146554" cy="2215098"/>
          </a:xfrm>
          <a:prstGeom prst="rect">
            <a:avLst/>
          </a:prstGeom>
          <a:noFill/>
          <a:ln w="19050">
            <a:solidFill>
              <a:srgbClr val="FF0000"/>
            </a:solidFill>
          </a:ln>
        </p:spPr>
      </p:pic>
      <p:pic>
        <p:nvPicPr>
          <p:cNvPr id="2052" name="Picture 4" descr="C:\Users\Master\Desktop\morte.jpg"/>
          <p:cNvPicPr>
            <a:picLocks noChangeAspect="1" noChangeArrowheads="1"/>
          </p:cNvPicPr>
          <p:nvPr/>
        </p:nvPicPr>
        <p:blipFill>
          <a:blip r:embed="rId3" cstate="print"/>
          <a:srcRect/>
          <a:stretch>
            <a:fillRect/>
          </a:stretch>
        </p:blipFill>
        <p:spPr bwMode="auto">
          <a:xfrm>
            <a:off x="2692442" y="4140855"/>
            <a:ext cx="1688357" cy="2242485"/>
          </a:xfrm>
          <a:prstGeom prst="rect">
            <a:avLst/>
          </a:prstGeom>
          <a:noFill/>
          <a:ln w="19050">
            <a:solidFill>
              <a:srgbClr val="FF0000"/>
            </a:solidFill>
          </a:ln>
        </p:spPr>
      </p:pic>
      <p:pic>
        <p:nvPicPr>
          <p:cNvPr id="2053" name="Picture 5" descr="C:\Users\Master\Desktop\pass.jpg"/>
          <p:cNvPicPr>
            <a:picLocks noChangeAspect="1" noChangeArrowheads="1"/>
          </p:cNvPicPr>
          <p:nvPr/>
        </p:nvPicPr>
        <p:blipFill>
          <a:blip r:embed="rId4" cstate="print"/>
          <a:srcRect/>
          <a:stretch>
            <a:fillRect/>
          </a:stretch>
        </p:blipFill>
        <p:spPr bwMode="auto">
          <a:xfrm>
            <a:off x="331301" y="4159475"/>
            <a:ext cx="2016224" cy="2253986"/>
          </a:xfrm>
          <a:prstGeom prst="rect">
            <a:avLst/>
          </a:prstGeom>
          <a:noFill/>
          <a:ln w="19050">
            <a:solidFill>
              <a:srgbClr val="FF0000"/>
            </a:solidFill>
          </a:ln>
        </p:spPr>
      </p:pic>
      <p:sp>
        <p:nvSpPr>
          <p:cNvPr id="2" name="Ritorno 1">
            <a:hlinkClick r:id="rId5" action="ppaction://hlinksldjump" highlightClick="1"/>
            <a:extLst>
              <a:ext uri="{FF2B5EF4-FFF2-40B4-BE49-F238E27FC236}">
                <a16:creationId xmlns:a16="http://schemas.microsoft.com/office/drawing/2014/main" id="{6BE098F4-2276-D11F-3CBF-78D921C47A65}"/>
              </a:ext>
            </a:extLst>
          </p:cNvPr>
          <p:cNvSpPr/>
          <p:nvPr/>
        </p:nvSpPr>
        <p:spPr>
          <a:xfrm>
            <a:off x="0" y="5472"/>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1C7D6AED-2A87-0B3B-AE1F-C4CB832DF01F}"/>
              </a:ext>
            </a:extLst>
          </p:cNvPr>
          <p:cNvSpPr/>
          <p:nvPr/>
        </p:nvSpPr>
        <p:spPr>
          <a:xfrm>
            <a:off x="4408612" y="164796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951DDA8A-6581-D547-00A1-52C54DF4C2C8}"/>
              </a:ext>
            </a:extLst>
          </p:cNvPr>
          <p:cNvSpPr/>
          <p:nvPr/>
        </p:nvSpPr>
        <p:spPr>
          <a:xfrm>
            <a:off x="4405716" y="2375114"/>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3D8B9C8E-DAC5-AA9E-D0F7-E8A1DDE49441}"/>
              </a:ext>
            </a:extLst>
          </p:cNvPr>
          <p:cNvSpPr/>
          <p:nvPr/>
        </p:nvSpPr>
        <p:spPr>
          <a:xfrm>
            <a:off x="4405716" y="3122045"/>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heel(1)">
                                      <p:cBhvr>
                                        <p:cTn id="7" dur="2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heel(1)">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heel(1)">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4"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Il Vangelo e i vangeli</a:t>
            </a:r>
          </a:p>
        </p:txBody>
      </p:sp>
      <p:sp>
        <p:nvSpPr>
          <p:cNvPr id="13" name="CasellaDiTesto 12"/>
          <p:cNvSpPr txBox="1"/>
          <p:nvPr/>
        </p:nvSpPr>
        <p:spPr>
          <a:xfrm>
            <a:off x="251520" y="1196752"/>
            <a:ext cx="8640960" cy="3970318"/>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Secondo quanto si legge alla fine del vangelo di Marco</a:t>
            </a:r>
            <a:r>
              <a:rPr lang="it-IT" dirty="0"/>
              <a:t>, Gesù, prima di accomiatare i suoi, ordinò loro: «Andate per tutto il mondo e predicate il vangelo a ogni creatura (16,15).  </a:t>
            </a:r>
          </a:p>
          <a:p>
            <a:pPr marL="92075" indent="-92075" algn="just">
              <a:buFontTx/>
              <a:buChar char="-"/>
            </a:pPr>
            <a:r>
              <a:rPr lang="it-IT" b="1" dirty="0">
                <a:solidFill>
                  <a:srgbClr val="FF0000"/>
                </a:solidFill>
              </a:rPr>
              <a:t>Il vangelo deve essere dunque </a:t>
            </a:r>
            <a:r>
              <a:rPr lang="it-IT" dirty="0">
                <a:solidFill>
                  <a:srgbClr val="FF0000"/>
                </a:solidFill>
              </a:rPr>
              <a:t>annunciato, per ordine di Gesù, su tutta la terra. </a:t>
            </a:r>
            <a:r>
              <a:rPr lang="it-IT" dirty="0"/>
              <a:t>A designare coloro che lo propagano venne subito coniato il termine «evangelisti», e la loro azione sarà detta: «evangelizzazione».</a:t>
            </a:r>
          </a:p>
          <a:p>
            <a:pPr marL="92075" indent="-92075" algn="just">
              <a:buFontTx/>
              <a:buChar char="-"/>
            </a:pPr>
            <a:r>
              <a:rPr lang="it-IT" b="1" dirty="0">
                <a:solidFill>
                  <a:srgbClr val="FF0000"/>
                </a:solidFill>
              </a:rPr>
              <a:t>L’annuncio</a:t>
            </a:r>
            <a:r>
              <a:rPr lang="it-IT" dirty="0"/>
              <a:t> riguarda l’avvento del regno nella persona storica di Gesù di Nazaret e soprattutto la sua vittoria pasquale sopra il peccato e la morte.</a:t>
            </a:r>
          </a:p>
          <a:p>
            <a:pPr marL="92075" indent="-92075" algn="just">
              <a:buFontTx/>
              <a:buChar char="-"/>
            </a:pPr>
            <a:r>
              <a:rPr lang="it-IT" b="1" dirty="0">
                <a:solidFill>
                  <a:srgbClr val="FF0000"/>
                </a:solidFill>
              </a:rPr>
              <a:t>Dopo che si erano diffuse nella chiesa le «memorie degli apostoli» su Gesù</a:t>
            </a:r>
            <a:r>
              <a:rPr lang="it-IT" dirty="0"/>
              <a:t>, messe per iscritto da Matteo, Marco, Luca e Giovanni, la parola «vangelo» passo a significare anche i libretti stessi che questi autori avevano composto.</a:t>
            </a:r>
          </a:p>
          <a:p>
            <a:pPr marL="92075" indent="-92075" algn="just">
              <a:buFontTx/>
              <a:buChar char="-"/>
            </a:pPr>
            <a:r>
              <a:rPr lang="it-IT" b="1" dirty="0">
                <a:solidFill>
                  <a:srgbClr val="FF0000"/>
                </a:solidFill>
              </a:rPr>
              <a:t>A partire da sant’Ireneo, </a:t>
            </a:r>
            <a:r>
              <a:rPr lang="it-IT" dirty="0"/>
              <a:t>cioè dalla seconda metà del II sec., si parla correntemente nella chiesa di vangelo e di vangeli per indicare sia l’annuncio orale, sia il messaggio scritto, sia i quattro testi evangelici.</a:t>
            </a:r>
          </a:p>
        </p:txBody>
      </p:sp>
      <p:pic>
        <p:nvPicPr>
          <p:cNvPr id="6" name="Immagine 5">
            <a:extLst>
              <a:ext uri="{FF2B5EF4-FFF2-40B4-BE49-F238E27FC236}">
                <a16:creationId xmlns:a16="http://schemas.microsoft.com/office/drawing/2014/main" id="{C44DF4BD-9BB4-391D-F862-B1F8AFE7D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884" y="5318895"/>
            <a:ext cx="2088232" cy="1359604"/>
          </a:xfrm>
          <a:prstGeom prst="rect">
            <a:avLst/>
          </a:prstGeom>
        </p:spPr>
      </p:pic>
      <p:sp>
        <p:nvSpPr>
          <p:cNvPr id="2" name="Ritorno 1">
            <a:hlinkClick r:id="rId3" action="ppaction://hlinksldjump"/>
            <a:extLst>
              <a:ext uri="{FF2B5EF4-FFF2-40B4-BE49-F238E27FC236}">
                <a16:creationId xmlns:a16="http://schemas.microsoft.com/office/drawing/2014/main" id="{9F853F41-0B91-2EF0-AE55-90B10C0FA22E}"/>
              </a:ext>
            </a:extLst>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L’origine dei quattro vangeli</a:t>
            </a:r>
          </a:p>
        </p:txBody>
      </p:sp>
      <p:sp>
        <p:nvSpPr>
          <p:cNvPr id="13" name="CasellaDiTesto 12"/>
          <p:cNvSpPr txBox="1"/>
          <p:nvPr/>
        </p:nvSpPr>
        <p:spPr>
          <a:xfrm>
            <a:off x="251520" y="1196752"/>
            <a:ext cx="8640960" cy="4524315"/>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Secondo quanto ci dice la Chiesa</a:t>
            </a:r>
            <a:r>
              <a:rPr lang="it-IT" dirty="0"/>
              <a:t>, nel Concilio Vaticano II e in altri documenti, l’insegnamento e la vita di Gesù sono giunti a noi passando per tre stadi.</a:t>
            </a:r>
          </a:p>
          <a:p>
            <a:pPr marL="92075" indent="-92075" algn="just">
              <a:buFontTx/>
              <a:buChar char="-"/>
            </a:pPr>
            <a:r>
              <a:rPr lang="it-IT" b="1" dirty="0">
                <a:solidFill>
                  <a:srgbClr val="FF0000"/>
                </a:solidFill>
              </a:rPr>
              <a:t>Il primo stadio </a:t>
            </a:r>
            <a:r>
              <a:rPr lang="it-IT" dirty="0"/>
              <a:t>è quello della vita stessa di Gesù, svoltasi sotto gli occhi dei discepoli, i quali furono ascoltatori attenti delle sue parole e testimoni diretti delle sue opere.</a:t>
            </a:r>
          </a:p>
          <a:p>
            <a:pPr marL="92075" indent="-92075" algn="just">
              <a:buFontTx/>
              <a:buChar char="-"/>
            </a:pPr>
            <a:r>
              <a:rPr lang="it-IT" dirty="0"/>
              <a:t>Gli episodi della sua vita, i racconti e i miracoli risultano essere riferiti con tale semplicità, sobrietà e aderenza storico-geografica da non permettere dubbi sulla loro sostanziale veridicità.</a:t>
            </a:r>
          </a:p>
          <a:p>
            <a:pPr marL="92075" indent="-92075" algn="just">
              <a:buFontTx/>
              <a:buChar char="-"/>
            </a:pPr>
            <a:r>
              <a:rPr lang="it-IT" b="1" dirty="0">
                <a:solidFill>
                  <a:srgbClr val="FF0000"/>
                </a:solidFill>
              </a:rPr>
              <a:t>Il secondo stadio </a:t>
            </a:r>
            <a:r>
              <a:rPr lang="it-IT" dirty="0"/>
              <a:t>della genesi dei vangeli è dato dalla predicazione degli apostoli. Dopo la morte e la risurrezione del Signore, essi cominciarono a rendere testimonianza a Gesù, annunciando e riferendo con fedeltà, episodi biografici, insegnamenti e detti di lui, tenendo presenti nella predicazione le esigenze dei vari uditori.</a:t>
            </a:r>
          </a:p>
          <a:p>
            <a:pPr marL="92075" indent="-92075" algn="just">
              <a:buFontTx/>
              <a:buChar char="-"/>
            </a:pPr>
            <a:r>
              <a:rPr lang="it-IT" b="1" dirty="0">
                <a:solidFill>
                  <a:srgbClr val="FF0000"/>
                </a:solidFill>
              </a:rPr>
              <a:t>Il terzo stadio </a:t>
            </a:r>
            <a:r>
              <a:rPr lang="it-IT" dirty="0"/>
              <a:t>è quello della composizione dei vangeli che segue la fase orale. Non va contro la verità delle narrazioni il fatto che gli evangelisti riferiscono i detti e i fatti del Signore in ordine diverso e che li esprimono non alla lettera e con diversità, senza perdere il significato e il senso di quanto raccontato.</a:t>
            </a:r>
          </a:p>
        </p:txBody>
      </p:sp>
      <p:sp>
        <p:nvSpPr>
          <p:cNvPr id="10" name="Personalizzato 9">
            <a:hlinkClick r:id="rId2" action="ppaction://hlinksldjump" highlightClick="1"/>
          </p:cNvPr>
          <p:cNvSpPr/>
          <p:nvPr/>
        </p:nvSpPr>
        <p:spPr>
          <a:xfrm>
            <a:off x="8244408" y="-271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
        <p:nvSpPr>
          <p:cNvPr id="2" name="Ritorno 1">
            <a:hlinkClick r:id="rId3" action="ppaction://hlinksldjump"/>
            <a:extLst>
              <a:ext uri="{FF2B5EF4-FFF2-40B4-BE49-F238E27FC236}">
                <a16:creationId xmlns:a16="http://schemas.microsoft.com/office/drawing/2014/main" id="{CA5C05A0-F0BF-92A7-64AF-09184A0897F7}"/>
              </a:ext>
            </a:extLst>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fade">
                                      <p:cBhvr>
                                        <p:cTn id="33" dur="1000"/>
                                        <p:tgtEl>
                                          <p:spTgt spid="13">
                                            <p:txEl>
                                              <p:pRg st="4" end="4"/>
                                            </p:txEl>
                                          </p:spTgt>
                                        </p:tgtEl>
                                      </p:cBhvr>
                                    </p:animEffect>
                                    <p:anim calcmode="lin" valueType="num">
                                      <p:cBhvr>
                                        <p:cTn id="34"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835735D4-1ED3-4752-9C62-2C1A7457561E}"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82</a:t>
            </a:fld>
            <a:endParaRPr lang="it-IT"/>
          </a:p>
        </p:txBody>
      </p:sp>
      <p:sp>
        <p:nvSpPr>
          <p:cNvPr id="11" name="CasellaDiTesto 10"/>
          <p:cNvSpPr txBox="1"/>
          <p:nvPr/>
        </p:nvSpPr>
        <p:spPr>
          <a:xfrm>
            <a:off x="2915816" y="908720"/>
            <a:ext cx="5976664" cy="5632311"/>
          </a:xfrm>
          <a:prstGeom prst="rect">
            <a:avLst/>
          </a:prstGeom>
          <a:solidFill>
            <a:schemeClr val="accent3">
              <a:lumMod val="20000"/>
              <a:lumOff val="80000"/>
            </a:schemeClr>
          </a:solidFill>
          <a:ln w="25400">
            <a:solidFill>
              <a:srgbClr val="FF0000"/>
            </a:solidFill>
          </a:ln>
        </p:spPr>
        <p:txBody>
          <a:bodyPr wrap="square" rtlCol="0">
            <a:spAutoFit/>
          </a:bodyPr>
          <a:lstStyle/>
          <a:p>
            <a:r>
              <a:rPr lang="it-IT" sz="2400" b="1" dirty="0">
                <a:solidFill>
                  <a:srgbClr val="002060"/>
                </a:solidFill>
                <a:latin typeface="Times New Roman" pitchFamily="18" charset="0"/>
                <a:cs typeface="Times New Roman" pitchFamily="18" charset="0"/>
              </a:rPr>
              <a:t>V. Matteo</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1 Timoteo</a:t>
            </a:r>
          </a:p>
          <a:p>
            <a:r>
              <a:rPr lang="it-IT" sz="2400" b="1" dirty="0">
                <a:solidFill>
                  <a:srgbClr val="002060"/>
                </a:solidFill>
                <a:latin typeface="Times New Roman" pitchFamily="18" charset="0"/>
                <a:cs typeface="Times New Roman" pitchFamily="18" charset="0"/>
              </a:rPr>
              <a:t>V. Marco           </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2 Timoteo</a:t>
            </a:r>
          </a:p>
          <a:p>
            <a:r>
              <a:rPr lang="it-IT" sz="2400" b="1" dirty="0">
                <a:solidFill>
                  <a:srgbClr val="002060"/>
                </a:solidFill>
                <a:latin typeface="Times New Roman" pitchFamily="18" charset="0"/>
                <a:cs typeface="Times New Roman" pitchFamily="18" charset="0"/>
              </a:rPr>
              <a:t>V. Luca</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Tito</a:t>
            </a:r>
          </a:p>
          <a:p>
            <a:r>
              <a:rPr lang="it-IT" sz="2400" b="1" dirty="0">
                <a:solidFill>
                  <a:srgbClr val="002060"/>
                </a:solidFill>
                <a:latin typeface="Times New Roman" pitchFamily="18" charset="0"/>
                <a:cs typeface="Times New Roman" pitchFamily="18" charset="0"/>
              </a:rPr>
              <a:t>V. Giovanni</a:t>
            </a:r>
            <a:r>
              <a:rPr lang="it-IT" sz="2400" b="1" dirty="0">
                <a:solidFill>
                  <a:srgbClr val="00B0F0"/>
                </a:solidFill>
                <a:latin typeface="Times New Roman" pitchFamily="18" charset="0"/>
                <a:cs typeface="Times New Roman" pitchFamily="18" charset="0"/>
              </a:rPr>
              <a:t>		</a:t>
            </a:r>
            <a:r>
              <a:rPr lang="it-IT" sz="2400" b="1" dirty="0" err="1">
                <a:solidFill>
                  <a:srgbClr val="002060"/>
                </a:solidFill>
                <a:latin typeface="Times New Roman" pitchFamily="18" charset="0"/>
                <a:cs typeface="Times New Roman" pitchFamily="18" charset="0"/>
              </a:rPr>
              <a:t>Filemone</a:t>
            </a:r>
            <a:endParaRPr lang="it-IT" sz="2400" b="1" dirty="0">
              <a:solidFill>
                <a:srgbClr val="002060"/>
              </a:solidFill>
              <a:latin typeface="Times New Roman" pitchFamily="18" charset="0"/>
              <a:cs typeface="Times New Roman" pitchFamily="18" charset="0"/>
            </a:endParaRPr>
          </a:p>
          <a:p>
            <a:r>
              <a:rPr lang="it-IT" sz="2400" b="1" dirty="0">
                <a:solidFill>
                  <a:srgbClr val="002060"/>
                </a:solidFill>
                <a:latin typeface="Times New Roman" pitchFamily="18" charset="0"/>
                <a:cs typeface="Times New Roman" pitchFamily="18" charset="0"/>
              </a:rPr>
              <a:t>Atti degli A.</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Ebrei</a:t>
            </a:r>
          </a:p>
          <a:p>
            <a:r>
              <a:rPr lang="it-IT" sz="2400" b="1" dirty="0">
                <a:solidFill>
                  <a:srgbClr val="002060"/>
                </a:solidFill>
                <a:latin typeface="Times New Roman" pitchFamily="18" charset="0"/>
                <a:cs typeface="Times New Roman" pitchFamily="18" charset="0"/>
              </a:rPr>
              <a:t>Lettere di Paolo</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Lettere cattoliche</a:t>
            </a:r>
          </a:p>
          <a:p>
            <a:r>
              <a:rPr lang="it-IT" sz="2400" b="1" dirty="0">
                <a:solidFill>
                  <a:srgbClr val="002060"/>
                </a:solidFill>
                <a:latin typeface="Times New Roman" pitchFamily="18" charset="0"/>
                <a:cs typeface="Times New Roman" pitchFamily="18" charset="0"/>
              </a:rPr>
              <a:t>Romani</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Giacomo</a:t>
            </a:r>
          </a:p>
          <a:p>
            <a:r>
              <a:rPr lang="it-IT" sz="2400" b="1" dirty="0">
                <a:solidFill>
                  <a:srgbClr val="002060"/>
                </a:solidFill>
                <a:latin typeface="Times New Roman" pitchFamily="18" charset="0"/>
                <a:cs typeface="Times New Roman" pitchFamily="18" charset="0"/>
              </a:rPr>
              <a:t>1 Corinzi</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1 Pietro</a:t>
            </a:r>
          </a:p>
          <a:p>
            <a:r>
              <a:rPr lang="it-IT" sz="2400" b="1" dirty="0">
                <a:solidFill>
                  <a:srgbClr val="002060"/>
                </a:solidFill>
                <a:latin typeface="Times New Roman" pitchFamily="18" charset="0"/>
                <a:cs typeface="Times New Roman" pitchFamily="18" charset="0"/>
              </a:rPr>
              <a:t>2 Corinzi</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2 Pietro</a:t>
            </a:r>
          </a:p>
          <a:p>
            <a:r>
              <a:rPr lang="it-IT" sz="2400" b="1" dirty="0" err="1">
                <a:solidFill>
                  <a:srgbClr val="002060"/>
                </a:solidFill>
                <a:latin typeface="Times New Roman" pitchFamily="18" charset="0"/>
                <a:cs typeface="Times New Roman" pitchFamily="18" charset="0"/>
              </a:rPr>
              <a:t>Galati</a:t>
            </a:r>
            <a:r>
              <a:rPr lang="it-IT" sz="2400" b="1" dirty="0">
                <a:solidFill>
                  <a:srgbClr val="002060"/>
                </a:solidFill>
                <a:latin typeface="Times New Roman" pitchFamily="18" charset="0"/>
                <a:cs typeface="Times New Roman" pitchFamily="18" charset="0"/>
              </a:rPr>
              <a:t>	</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1 Giovanni</a:t>
            </a:r>
          </a:p>
          <a:p>
            <a:r>
              <a:rPr lang="it-IT" sz="2400" b="1" dirty="0">
                <a:solidFill>
                  <a:srgbClr val="002060"/>
                </a:solidFill>
                <a:latin typeface="Times New Roman" pitchFamily="18" charset="0"/>
                <a:cs typeface="Times New Roman" pitchFamily="18" charset="0"/>
              </a:rPr>
              <a:t>Efesini	</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2 Giovanni</a:t>
            </a:r>
          </a:p>
          <a:p>
            <a:r>
              <a:rPr lang="it-IT" sz="2400" b="1" dirty="0">
                <a:solidFill>
                  <a:srgbClr val="002060"/>
                </a:solidFill>
                <a:latin typeface="Times New Roman" pitchFamily="18" charset="0"/>
                <a:cs typeface="Times New Roman" pitchFamily="18" charset="0"/>
              </a:rPr>
              <a:t>Filippesi</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3 Giovanni</a:t>
            </a:r>
          </a:p>
          <a:p>
            <a:r>
              <a:rPr lang="it-IT" sz="2400" b="1" dirty="0" err="1">
                <a:solidFill>
                  <a:srgbClr val="002060"/>
                </a:solidFill>
                <a:latin typeface="Times New Roman" pitchFamily="18" charset="0"/>
                <a:cs typeface="Times New Roman" pitchFamily="18" charset="0"/>
              </a:rPr>
              <a:t>Colossesi</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Giuda</a:t>
            </a:r>
          </a:p>
          <a:p>
            <a:r>
              <a:rPr lang="it-IT" sz="2400" b="1" dirty="0">
                <a:solidFill>
                  <a:srgbClr val="002060"/>
                </a:solidFill>
                <a:latin typeface="Times New Roman" pitchFamily="18" charset="0"/>
                <a:cs typeface="Times New Roman" pitchFamily="18" charset="0"/>
              </a:rPr>
              <a:t>1 Tessalonicesi</a:t>
            </a:r>
            <a:r>
              <a:rPr lang="it-IT" sz="2400" b="1" dirty="0">
                <a:solidFill>
                  <a:srgbClr val="00B0F0"/>
                </a:solidFill>
                <a:latin typeface="Times New Roman" pitchFamily="18" charset="0"/>
                <a:cs typeface="Times New Roman" pitchFamily="18" charset="0"/>
              </a:rPr>
              <a:t>	</a:t>
            </a:r>
            <a:r>
              <a:rPr lang="it-IT" sz="2400" b="1" dirty="0">
                <a:solidFill>
                  <a:srgbClr val="002060"/>
                </a:solidFill>
                <a:latin typeface="Times New Roman" pitchFamily="18" charset="0"/>
                <a:cs typeface="Times New Roman" pitchFamily="18" charset="0"/>
              </a:rPr>
              <a:t>Apocalisse</a:t>
            </a:r>
          </a:p>
          <a:p>
            <a:r>
              <a:rPr lang="it-IT" sz="2400" b="1" dirty="0">
                <a:solidFill>
                  <a:srgbClr val="002060"/>
                </a:solidFill>
                <a:latin typeface="Times New Roman" pitchFamily="18" charset="0"/>
                <a:cs typeface="Times New Roman" pitchFamily="18" charset="0"/>
              </a:rPr>
              <a:t>2 Tessalonicesi       </a:t>
            </a:r>
            <a:endParaRPr lang="it-IT" sz="2000" b="1" dirty="0">
              <a:solidFill>
                <a:srgbClr val="002060"/>
              </a:solidFill>
              <a:latin typeface="Times New Roman" pitchFamily="18" charset="0"/>
              <a:cs typeface="Times New Roman" pitchFamily="18" charset="0"/>
            </a:endParaRPr>
          </a:p>
        </p:txBody>
      </p:sp>
      <p:sp>
        <p:nvSpPr>
          <p:cNvPr id="21" name="Freccia a destra 20"/>
          <p:cNvSpPr/>
          <p:nvPr/>
        </p:nvSpPr>
        <p:spPr>
          <a:xfrm>
            <a:off x="323528" y="2636912"/>
            <a:ext cx="2520280"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bg1"/>
                </a:solidFill>
                <a:latin typeface="Arial Black" pitchFamily="34" charset="0"/>
              </a:rPr>
              <a:t>I Libri</a:t>
            </a:r>
          </a:p>
          <a:p>
            <a:r>
              <a:rPr lang="it-IT" sz="2000" b="1" dirty="0">
                <a:solidFill>
                  <a:schemeClr val="bg1"/>
                </a:solidFill>
                <a:latin typeface="Arial Black" pitchFamily="34" charset="0"/>
              </a:rPr>
              <a:t>Del Nuovo Testamento</a:t>
            </a:r>
          </a:p>
        </p:txBody>
      </p:sp>
      <p:sp>
        <p:nvSpPr>
          <p:cNvPr id="10" name="Avanti o successivo 9">
            <a:hlinkClick r:id="rId2" action="ppaction://hlinksldjump" highlightClick="1"/>
          </p:cNvPr>
          <p:cNvSpPr/>
          <p:nvPr/>
        </p:nvSpPr>
        <p:spPr>
          <a:xfrm>
            <a:off x="5148064" y="98072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vanti o successivo 12">
            <a:hlinkClick r:id="rId3" action="ppaction://hlinksldjump" highlightClick="1"/>
          </p:cNvPr>
          <p:cNvSpPr/>
          <p:nvPr/>
        </p:nvSpPr>
        <p:spPr>
          <a:xfrm>
            <a:off x="5148064" y="134076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rId4" action="ppaction://hlinksldjump" highlightClick="1"/>
          </p:cNvPr>
          <p:cNvSpPr/>
          <p:nvPr/>
        </p:nvSpPr>
        <p:spPr>
          <a:xfrm>
            <a:off x="5148064" y="170080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rId5" action="ppaction://hlinksldjump" highlightClick="1"/>
          </p:cNvPr>
          <p:cNvSpPr/>
          <p:nvPr/>
        </p:nvSpPr>
        <p:spPr>
          <a:xfrm>
            <a:off x="5148064" y="206084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vanti o successivo 15">
            <a:hlinkClick r:id="rId6" action="ppaction://hlinksldjump" highlightClick="1"/>
          </p:cNvPr>
          <p:cNvSpPr/>
          <p:nvPr/>
        </p:nvSpPr>
        <p:spPr>
          <a:xfrm>
            <a:off x="5145196" y="279952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rId7" action="ppaction://hlinksldjump" highlightClick="1"/>
          </p:cNvPr>
          <p:cNvSpPr/>
          <p:nvPr/>
        </p:nvSpPr>
        <p:spPr>
          <a:xfrm>
            <a:off x="5139460" y="242966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vanti o successivo 18">
            <a:hlinkClick r:id="rId8" action="ppaction://hlinksldjump" highlightClick="1"/>
          </p:cNvPr>
          <p:cNvSpPr/>
          <p:nvPr/>
        </p:nvSpPr>
        <p:spPr>
          <a:xfrm>
            <a:off x="5148064" y="352156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vanti o successivo 19">
            <a:hlinkClick r:id="rId9" action="ppaction://hlinksldjump" highlightClick="1"/>
          </p:cNvPr>
          <p:cNvSpPr/>
          <p:nvPr/>
        </p:nvSpPr>
        <p:spPr>
          <a:xfrm>
            <a:off x="5145196" y="316152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Avanti o successivo 21">
            <a:hlinkClick r:id="rId10" action="ppaction://hlinksldjump" highlightClick="1"/>
          </p:cNvPr>
          <p:cNvSpPr/>
          <p:nvPr/>
        </p:nvSpPr>
        <p:spPr>
          <a:xfrm>
            <a:off x="8172400" y="1017625"/>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Avanti o successivo 22">
            <a:hlinkClick r:id="rId11" action="ppaction://hlinksldjump" highlightClick="1"/>
          </p:cNvPr>
          <p:cNvSpPr/>
          <p:nvPr/>
        </p:nvSpPr>
        <p:spPr>
          <a:xfrm>
            <a:off x="5148064" y="610113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vanti o successivo 24">
            <a:hlinkClick r:id="rId12" action="ppaction://hlinksldjump" highlightClick="1"/>
          </p:cNvPr>
          <p:cNvSpPr/>
          <p:nvPr/>
        </p:nvSpPr>
        <p:spPr>
          <a:xfrm>
            <a:off x="5148064" y="572881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Avanti o successivo 25">
            <a:hlinkClick r:id="rId13" action="ppaction://hlinksldjump" highlightClick="1"/>
          </p:cNvPr>
          <p:cNvSpPr/>
          <p:nvPr/>
        </p:nvSpPr>
        <p:spPr>
          <a:xfrm>
            <a:off x="5148064" y="535895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Avanti o successivo 26">
            <a:hlinkClick r:id="rId14" action="ppaction://hlinksldjump" highlightClick="1"/>
          </p:cNvPr>
          <p:cNvSpPr/>
          <p:nvPr/>
        </p:nvSpPr>
        <p:spPr>
          <a:xfrm>
            <a:off x="5148064" y="498663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Avanti o successivo 27">
            <a:hlinkClick r:id="rId15" action="ppaction://hlinksldjump" highlightClick="1"/>
          </p:cNvPr>
          <p:cNvSpPr/>
          <p:nvPr/>
        </p:nvSpPr>
        <p:spPr>
          <a:xfrm>
            <a:off x="5148064" y="4619847"/>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vanti o successivo 28">
            <a:hlinkClick r:id="rId16" action="ppaction://hlinksldjump" highlightClick="1"/>
          </p:cNvPr>
          <p:cNvSpPr/>
          <p:nvPr/>
        </p:nvSpPr>
        <p:spPr>
          <a:xfrm>
            <a:off x="5148064" y="4247527"/>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vanti o successivo 29">
            <a:hlinkClick r:id="rId17" action="ppaction://hlinksldjump" highlightClick="1"/>
          </p:cNvPr>
          <p:cNvSpPr/>
          <p:nvPr/>
        </p:nvSpPr>
        <p:spPr>
          <a:xfrm>
            <a:off x="5148064" y="3878335"/>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Avanti o successivo 23">
            <a:hlinkClick r:id="rId18" action="ppaction://hlinksldjump" highlightClick="1"/>
          </p:cNvPr>
          <p:cNvSpPr/>
          <p:nvPr/>
        </p:nvSpPr>
        <p:spPr>
          <a:xfrm>
            <a:off x="8164708" y="213426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vanti o successivo 30">
            <a:hlinkClick r:id="rId19" action="ppaction://hlinksldjump" highlightClick="1"/>
          </p:cNvPr>
          <p:cNvSpPr/>
          <p:nvPr/>
        </p:nvSpPr>
        <p:spPr>
          <a:xfrm>
            <a:off x="8172400" y="428642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Avanti o successivo 31">
            <a:hlinkClick r:id="rId20" action="ppaction://hlinksldjump" highlightClick="1"/>
          </p:cNvPr>
          <p:cNvSpPr/>
          <p:nvPr/>
        </p:nvSpPr>
        <p:spPr>
          <a:xfrm>
            <a:off x="8172400" y="137658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vanti o successivo 32">
            <a:hlinkClick r:id="rId21" action="ppaction://hlinksldjump" highlightClick="1"/>
          </p:cNvPr>
          <p:cNvSpPr/>
          <p:nvPr/>
        </p:nvSpPr>
        <p:spPr>
          <a:xfrm>
            <a:off x="8164708" y="1745251"/>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Avanti o successivo 33">
            <a:hlinkClick r:id="rId22" action="ppaction://hlinksldjump" highlightClick="1"/>
          </p:cNvPr>
          <p:cNvSpPr/>
          <p:nvPr/>
        </p:nvSpPr>
        <p:spPr>
          <a:xfrm>
            <a:off x="8172400" y="2511494"/>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Avanti o successivo 34">
            <a:hlinkClick r:id="rId23" action="ppaction://hlinksldjump" highlightClick="1"/>
          </p:cNvPr>
          <p:cNvSpPr/>
          <p:nvPr/>
        </p:nvSpPr>
        <p:spPr>
          <a:xfrm>
            <a:off x="8172400" y="285434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Avanti o successivo 35">
            <a:hlinkClick r:id="rId24" action="ppaction://hlinksldjump" highlightClick="1"/>
          </p:cNvPr>
          <p:cNvSpPr/>
          <p:nvPr/>
        </p:nvSpPr>
        <p:spPr>
          <a:xfrm>
            <a:off x="8172400" y="3222315"/>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Avanti o successivo 36">
            <a:hlinkClick r:id="rId25" action="ppaction://hlinksldjump" highlightClick="1"/>
          </p:cNvPr>
          <p:cNvSpPr/>
          <p:nvPr/>
        </p:nvSpPr>
        <p:spPr>
          <a:xfrm>
            <a:off x="8172400" y="3573857"/>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Avanti o successivo 37">
            <a:hlinkClick r:id="rId26" action="ppaction://hlinksldjump" highlightClick="1"/>
          </p:cNvPr>
          <p:cNvSpPr/>
          <p:nvPr/>
        </p:nvSpPr>
        <p:spPr>
          <a:xfrm>
            <a:off x="8172400" y="5357903"/>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Avanti o successivo 38">
            <a:hlinkClick r:id="rId27" action="ppaction://hlinksldjump" highlightClick="1"/>
          </p:cNvPr>
          <p:cNvSpPr/>
          <p:nvPr/>
        </p:nvSpPr>
        <p:spPr>
          <a:xfrm>
            <a:off x="8185492" y="4986639"/>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Avanti o successivo 39">
            <a:hlinkClick r:id="rId28" action="ppaction://hlinksldjump" highlightClick="1"/>
          </p:cNvPr>
          <p:cNvSpPr/>
          <p:nvPr/>
        </p:nvSpPr>
        <p:spPr>
          <a:xfrm>
            <a:off x="8180296" y="4636982"/>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Avanti o successivo 40">
            <a:hlinkClick r:id="rId29" action="ppaction://hlinksldjump" highlightClick="1"/>
          </p:cNvPr>
          <p:cNvSpPr/>
          <p:nvPr/>
        </p:nvSpPr>
        <p:spPr>
          <a:xfrm>
            <a:off x="8172400" y="3933897"/>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Avanti o successivo 41">
            <a:hlinkClick r:id="rId30" action="ppaction://hlinksldjump" highlightClick="1"/>
          </p:cNvPr>
          <p:cNvSpPr/>
          <p:nvPr/>
        </p:nvSpPr>
        <p:spPr>
          <a:xfrm>
            <a:off x="8172400" y="570756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rsonalizzato 9">
            <a:hlinkClick r:id="rId31" action="ppaction://hlinksldjump" highlightClick="1"/>
            <a:extLst>
              <a:ext uri="{FF2B5EF4-FFF2-40B4-BE49-F238E27FC236}">
                <a16:creationId xmlns:a16="http://schemas.microsoft.com/office/drawing/2014/main" id="{1EF9A8D2-7022-E307-9102-D7B31FAD46CF}"/>
              </a:ext>
            </a:extLst>
          </p:cNvPr>
          <p:cNvSpPr/>
          <p:nvPr/>
        </p:nvSpPr>
        <p:spPr>
          <a:xfrm>
            <a:off x="8244408" y="-2710"/>
            <a:ext cx="899592" cy="548680"/>
          </a:xfrm>
          <a:prstGeom prst="actionButtonBlan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INDICE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Il Vangelo secondo Matteo</a:t>
            </a:r>
          </a:p>
        </p:txBody>
      </p:sp>
      <p:sp>
        <p:nvSpPr>
          <p:cNvPr id="13" name="CasellaDiTesto 12"/>
          <p:cNvSpPr txBox="1"/>
          <p:nvPr/>
        </p:nvSpPr>
        <p:spPr>
          <a:xfrm>
            <a:off x="251520" y="1196752"/>
            <a:ext cx="648072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Matteo, o Levi </a:t>
            </a:r>
            <a:r>
              <a:rPr lang="it-IT" dirty="0"/>
              <a:t>(cfr. Mc. 2,14; Lc. 5,27), era un esattore delle tasse a Cafarnao; fu chiamato da Gesù (9,9) ed egli, lasciato tutto, lo seguì.</a:t>
            </a:r>
          </a:p>
          <a:p>
            <a:pPr marL="92075" indent="-92075" algn="just">
              <a:buFontTx/>
              <a:buChar char="-"/>
            </a:pPr>
            <a:r>
              <a:rPr lang="it-IT" b="1" dirty="0">
                <a:solidFill>
                  <a:srgbClr val="FF0000"/>
                </a:solidFill>
              </a:rPr>
              <a:t>Diede poi un pranzo d’addio ai suoi collaboratori</a:t>
            </a:r>
            <a:r>
              <a:rPr lang="it-IT" dirty="0"/>
              <a:t>, cui prese parte Gesù con i discepoli (9, 10-13). Dopo ciò non conosciamo altro della vita di Matteo.</a:t>
            </a:r>
          </a:p>
          <a:p>
            <a:pPr marL="92075" indent="-92075" algn="just">
              <a:buFontTx/>
              <a:buChar char="-"/>
            </a:pPr>
            <a:r>
              <a:rPr lang="it-IT" b="1" dirty="0">
                <a:solidFill>
                  <a:srgbClr val="FF0000"/>
                </a:solidFill>
              </a:rPr>
              <a:t>Un vangelo di Mt. Scritto in aramaico andò perduto</a:t>
            </a:r>
            <a:r>
              <a:rPr lang="it-IT" dirty="0"/>
              <a:t>, il MT greco giunto fino a noi, probabilmente non risale all’apostolo, pur utilizzando il materiale dell’opera originale.</a:t>
            </a:r>
          </a:p>
          <a:p>
            <a:pPr marL="92075" indent="-92075" algn="just">
              <a:buFontTx/>
              <a:buChar char="-"/>
            </a:pPr>
            <a:r>
              <a:rPr lang="it-IT" b="1" dirty="0">
                <a:solidFill>
                  <a:srgbClr val="FF0000"/>
                </a:solidFill>
              </a:rPr>
              <a:t>Deve essere stato scritto negli anni 70-80 in Palestina o in Siria</a:t>
            </a:r>
            <a:r>
              <a:rPr lang="it-IT" dirty="0"/>
              <a:t>, soprattutto per gli ebrei, come si deduce da frasi e termini ebrei non spiegati, perché supposti noti, e da altri indizi.</a:t>
            </a:r>
          </a:p>
          <a:p>
            <a:pPr marL="92075" indent="-92075" algn="just">
              <a:buFontTx/>
              <a:buChar char="-"/>
            </a:pPr>
            <a:r>
              <a:rPr lang="it-IT" b="1" dirty="0">
                <a:solidFill>
                  <a:srgbClr val="FF0000"/>
                </a:solidFill>
              </a:rPr>
              <a:t>Tenendo conto dell’ambiente e dei lettori ebrei ai quali si rivolgeva</a:t>
            </a:r>
            <a:r>
              <a:rPr lang="it-IT" dirty="0"/>
              <a:t>, Matteo sottolinea che in Gesù si sono compiuti i vaticini dell’A.T. riguardanti il Messia, quindi egli è il Messia atteso.</a:t>
            </a:r>
          </a:p>
          <a:p>
            <a:pPr marL="92075" indent="-92075" algn="just">
              <a:buFontTx/>
              <a:buChar char="-"/>
            </a:pPr>
            <a:r>
              <a:rPr lang="it-IT" b="1" dirty="0">
                <a:solidFill>
                  <a:srgbClr val="FF0000"/>
                </a:solidFill>
              </a:rPr>
              <a:t>Matteo presenta Gesù soprattutto come maestro</a:t>
            </a:r>
            <a:r>
              <a:rPr lang="it-IT" dirty="0"/>
              <a:t>: perciò a tutti gli uomini di tutti i tempi il padre celeste continua a rivolgere il comando: «ascoltatelo» (17,5).</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0D683B66-9EF5-4E54-89B3-9767637D2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40" y="2656675"/>
            <a:ext cx="2130552" cy="1544650"/>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fade">
                                      <p:cBhvr>
                                        <p:cTn id="47" dur="1000"/>
                                        <p:tgtEl>
                                          <p:spTgt spid="13">
                                            <p:txEl>
                                              <p:pRg st="5" end="5"/>
                                            </p:txEl>
                                          </p:spTgt>
                                        </p:tgtEl>
                                      </p:cBhvr>
                                    </p:animEffect>
                                    <p:anim calcmode="lin" valueType="num">
                                      <p:cBhvr>
                                        <p:cTn id="4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Il Vangelo secondo Marco</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Il secondo vangelo è attribuito a Marco</a:t>
            </a:r>
            <a:r>
              <a:rPr lang="it-IT" dirty="0"/>
              <a:t>, detto anche Giovanni Marco, figlio di una Maria che aveva una casa a Gerusalemme in cui si radunavano i primi cristiani (At. 12, 12-17). </a:t>
            </a:r>
          </a:p>
          <a:p>
            <a:pPr marL="92075" indent="-92075" algn="just">
              <a:buFontTx/>
              <a:buChar char="-"/>
            </a:pPr>
            <a:r>
              <a:rPr lang="it-IT" b="1" dirty="0">
                <a:solidFill>
                  <a:srgbClr val="FF0000"/>
                </a:solidFill>
              </a:rPr>
              <a:t>Egli non fu  discepolo di Gesù</a:t>
            </a:r>
            <a:r>
              <a:rPr lang="it-IT" dirty="0"/>
              <a:t>, lo fu di Barnaba, di Paolo e poi di Pietro. La tradizione lo vuole «interprete» di Pietro, di cui avrebbe messo in scritto la predicazione verosimilmente a Roma verso il 65-70 d.C. Una tradizione lo dice martire in Egitto sotto Traiano (98-117). Il vangelo di Marco presenta due parti. </a:t>
            </a:r>
          </a:p>
          <a:p>
            <a:pPr marL="92075" indent="-92075" algn="just">
              <a:buFontTx/>
              <a:buChar char="-"/>
            </a:pPr>
            <a:r>
              <a:rPr lang="it-IT" b="1" dirty="0">
                <a:solidFill>
                  <a:srgbClr val="FF0000"/>
                </a:solidFill>
              </a:rPr>
              <a:t>Nella prima parte (1,14-8,26) </a:t>
            </a:r>
            <a:r>
              <a:rPr lang="it-IT" dirty="0"/>
              <a:t>Gesù, che pure insegna e compie miracoli, ha cura di mantenere e richiedere il segreto sull’essere suo: è il cosiddetto «segreto messianico». </a:t>
            </a:r>
          </a:p>
          <a:p>
            <a:pPr marL="92075" indent="-92075" algn="just">
              <a:buFontTx/>
              <a:buChar char="-"/>
            </a:pPr>
            <a:r>
              <a:rPr lang="it-IT" b="1" dirty="0">
                <a:solidFill>
                  <a:srgbClr val="FF0000"/>
                </a:solidFill>
              </a:rPr>
              <a:t>Nella seconda parte (8,27-16,20), </a:t>
            </a:r>
            <a:r>
              <a:rPr lang="it-IT" dirty="0"/>
              <a:t>dopo il riconoscimento della messianicità di Gesù da parte di Pietro, Gesù stesso manifesta gradatamente l’essere suo con richiamo alla figura del Servo di Yhwh (8,31.38; 9,31; 10,45), venuto per portare la salvezza al mondo con il sacrificio della propria vita.</a:t>
            </a:r>
          </a:p>
          <a:p>
            <a:pPr marL="92075" indent="-92075" algn="just">
              <a:buFontTx/>
              <a:buChar char="-"/>
            </a:pPr>
            <a:r>
              <a:rPr lang="it-IT" b="1" dirty="0">
                <a:solidFill>
                  <a:srgbClr val="FF0000"/>
                </a:solidFill>
              </a:rPr>
              <a:t>A Gerusalemme si scontra sempre più apertamente con i nemici finché è condannato e muore. </a:t>
            </a:r>
            <a:r>
              <a:rPr lang="it-IT" dirty="0"/>
              <a:t>Con la morte compie la redenzione ed è riconosciuto figlio di Dio, è glorificato dal Padre mediante la risurrezione. </a:t>
            </a:r>
          </a:p>
          <a:p>
            <a:pPr marL="92075" indent="-92075" algn="just">
              <a:buFontTx/>
              <a:buChar char="-"/>
            </a:pPr>
            <a:r>
              <a:rPr lang="it-IT" b="1" dirty="0">
                <a:solidFill>
                  <a:srgbClr val="FF0000"/>
                </a:solidFill>
              </a:rPr>
              <a:t>Soltanto in quest’ultimo secolo </a:t>
            </a:r>
            <a:r>
              <a:rPr lang="it-IT" dirty="0"/>
              <a:t>fu posta in luce l’originalità e arcaicità di Marco, assieme alla sua importanza come fonte degli altri due sinottici.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Il Vangelo secondo Luca</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Il terzo vangelo è attribuito dalla tradizione a Luca</a:t>
            </a:r>
            <a:r>
              <a:rPr lang="it-IT" dirty="0"/>
              <a:t>, abbreviazione di Lucano «medico» (Col. 4,14), probabilmente originario di Antiochia di Siria. </a:t>
            </a:r>
          </a:p>
          <a:p>
            <a:pPr marL="92075" indent="-92075" algn="just">
              <a:buFontTx/>
              <a:buChar char="-"/>
            </a:pPr>
            <a:r>
              <a:rPr lang="it-IT" b="1" dirty="0">
                <a:solidFill>
                  <a:srgbClr val="FF0000"/>
                </a:solidFill>
              </a:rPr>
              <a:t>Fu discepolo e compagno affezionato di Paolo</a:t>
            </a:r>
            <a:r>
              <a:rPr lang="it-IT" dirty="0"/>
              <a:t>, cui fu vicino nella prigionia (Col. 4,14; Fm. 24; 2Tm. 4,11) e anche nei viaggi apostolici, se si attribuiscono a lui le cosiddette «sezioni noi» del libro degli Atti, in cui l’autore narra in prima persona.</a:t>
            </a:r>
          </a:p>
          <a:p>
            <a:pPr marL="92075" indent="-92075" algn="just">
              <a:buFontTx/>
              <a:buChar char="-"/>
            </a:pPr>
            <a:r>
              <a:rPr lang="it-IT" b="1" dirty="0">
                <a:solidFill>
                  <a:srgbClr val="FF0000"/>
                </a:solidFill>
              </a:rPr>
              <a:t>Il vangelo di Luca si apre con una preziosa narrazione dell’infanzia del Salvatore (cc. 1-2) </a:t>
            </a:r>
            <a:r>
              <a:rPr lang="it-IT" dirty="0"/>
              <a:t>proposta in coppia con quella del Battista, precursore di Gesù anche nella concezione  e nella nascita.</a:t>
            </a:r>
          </a:p>
          <a:p>
            <a:pPr marL="92075" indent="-92075" algn="just">
              <a:buFontTx/>
              <a:buChar char="-"/>
            </a:pPr>
            <a:r>
              <a:rPr lang="it-IT" b="1" dirty="0">
                <a:solidFill>
                  <a:srgbClr val="FF0000"/>
                </a:solidFill>
              </a:rPr>
              <a:t>Il racconto prosegue con l’inizio della vita pubblica</a:t>
            </a:r>
            <a:r>
              <a:rPr lang="it-IT" dirty="0"/>
              <a:t>, preparata dall’opera del Battista, e col ministero di Gesù in Galilea (3, 1-9,50). </a:t>
            </a:r>
          </a:p>
          <a:p>
            <a:pPr marL="92075" indent="-92075" algn="just">
              <a:buFontTx/>
              <a:buChar char="-"/>
            </a:pPr>
            <a:r>
              <a:rPr lang="it-IT" b="1" dirty="0">
                <a:solidFill>
                  <a:srgbClr val="FF0000"/>
                </a:solidFill>
              </a:rPr>
              <a:t>Una seconda parte della vita di Gesù racconta il suo lungo viaggio verso Gerusalemme (9,51-19,28), </a:t>
            </a:r>
            <a:r>
              <a:rPr lang="it-IT" dirty="0"/>
              <a:t>in cui Luca riporta gran parte del materiale che ha raccolto in proprio sulla vita e attività di Gesù, che non si trova quindi negli altri vangeli.</a:t>
            </a:r>
          </a:p>
          <a:p>
            <a:pPr marL="92075" indent="-92075" algn="just">
              <a:buFontTx/>
              <a:buChar char="-"/>
            </a:pPr>
            <a:r>
              <a:rPr lang="it-IT" b="1" dirty="0">
                <a:solidFill>
                  <a:srgbClr val="FF0000"/>
                </a:solidFill>
              </a:rPr>
              <a:t>Segue il racconto degli ultimi giorni in Gerusalemme (19,29-21,38), </a:t>
            </a:r>
            <a:r>
              <a:rPr lang="it-IT" dirty="0"/>
              <a:t>dove si compie la </a:t>
            </a:r>
            <a:r>
              <a:rPr lang="it-IT" b="1" dirty="0"/>
              <a:t>missione di Gesù con la passione, morte e risurrezione e apparizioni (cc. 22-24).</a:t>
            </a:r>
          </a:p>
          <a:p>
            <a:pPr marL="92075" indent="-92075" algn="just">
              <a:buFontTx/>
              <a:buChar char="-"/>
            </a:pPr>
            <a:r>
              <a:rPr lang="it-IT" b="1" dirty="0">
                <a:solidFill>
                  <a:srgbClr val="FF0000"/>
                </a:solidFill>
              </a:rPr>
              <a:t>Da Gerusalemme partirà la diffusione del vangelo (24,48; At. 1,4), </a:t>
            </a:r>
            <a:r>
              <a:rPr lang="it-IT" dirty="0"/>
              <a:t>per estendersi in Giudea, Samaria e fino agli estremi confini della terra (At. 1,8).</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86</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Il Vangelo secondo Giovanni</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L’ultimo vangelo in ordine di tempo </a:t>
            </a:r>
            <a:r>
              <a:rPr lang="it-IT" dirty="0"/>
              <a:t>è quello che la tradizione attribuisce a Giovanni apostolo: «il discepolo amato da Gesù».</a:t>
            </a:r>
          </a:p>
          <a:p>
            <a:pPr marL="92075" indent="-92075" algn="just">
              <a:buFontTx/>
              <a:buChar char="-"/>
            </a:pPr>
            <a:r>
              <a:rPr lang="it-IT" b="1" dirty="0">
                <a:solidFill>
                  <a:srgbClr val="FF0000"/>
                </a:solidFill>
              </a:rPr>
              <a:t>Era pescatore, forse uno dei primi discepoli di Gesù (1,35-40), </a:t>
            </a:r>
            <a:r>
              <a:rPr lang="it-IT" dirty="0"/>
              <a:t>amico di Pietro e uno dei tre discepoli prediletti, testimoni della Trasfigurazione, della risurrezione della figlia di Giairo e dell’agonia nel Getzemani. Ebbe pure il privilegio di ricevere da Gesù la sua stessa madre ai piedi della croce (19,26s). </a:t>
            </a:r>
          </a:p>
          <a:p>
            <a:pPr marL="92075" indent="-92075" algn="just">
              <a:buFontTx/>
              <a:buChar char="-"/>
            </a:pPr>
            <a:r>
              <a:rPr lang="it-IT" b="1" dirty="0">
                <a:solidFill>
                  <a:srgbClr val="FF0000"/>
                </a:solidFill>
              </a:rPr>
              <a:t>Dopo la Pentecoste troviamo Giovanni con Pietro (At. 3,1; 4,3; 8,14), </a:t>
            </a:r>
            <a:r>
              <a:rPr lang="it-IT" dirty="0"/>
              <a:t>presente nel concilio di Gerusalemme (At. 15,1-29), in cui era una delle «colonne» (Gal. 2,9). Forse si fermò a lungo in Palestina, poi passò ad Efeso, dove morì in età avanzata.</a:t>
            </a:r>
          </a:p>
          <a:p>
            <a:pPr marL="92075" indent="-92075" algn="just">
              <a:buFontTx/>
              <a:buChar char="-"/>
            </a:pPr>
            <a:r>
              <a:rPr lang="it-IT" b="1" dirty="0">
                <a:solidFill>
                  <a:srgbClr val="FF0000"/>
                </a:solidFill>
              </a:rPr>
              <a:t>Scritto con un fine specifico: </a:t>
            </a:r>
            <a:r>
              <a:rPr lang="it-IT" dirty="0"/>
              <a:t>«affinché crediate che Gesù è il Cristo, il Figlio di Dio e, credendo, abbiate la vita nel suo nome» (20,31).</a:t>
            </a:r>
          </a:p>
          <a:p>
            <a:pPr marL="92075" indent="-92075" algn="just">
              <a:buFontTx/>
              <a:buChar char="-"/>
            </a:pPr>
            <a:r>
              <a:rPr lang="it-IT" b="1" dirty="0">
                <a:solidFill>
                  <a:srgbClr val="FF0000"/>
                </a:solidFill>
              </a:rPr>
              <a:t>Il quarto </a:t>
            </a:r>
            <a:r>
              <a:rPr lang="it-IT" dirty="0">
                <a:solidFill>
                  <a:srgbClr val="FF0000"/>
                </a:solidFill>
              </a:rPr>
              <a:t>vangelo si presenta molto diverso dagli altri tre</a:t>
            </a:r>
            <a:r>
              <a:rPr lang="it-IT" dirty="0"/>
              <a:t>, sia per il contenuto che per il modo di esposizione: narra pochi miracoli, che chiama segni, accompagnati da discorsi in cui Gesù rivela sé stesso e il senso dei segni, compiuti spesso in connessione con le feste giudaiche che ne sottolineano il significato.</a:t>
            </a:r>
          </a:p>
          <a:p>
            <a:pPr marL="92075" indent="-92075" algn="just">
              <a:buFontTx/>
              <a:buChar char="-"/>
            </a:pPr>
            <a:r>
              <a:rPr lang="it-IT" b="1" dirty="0">
                <a:solidFill>
                  <a:srgbClr val="FF0000"/>
                </a:solidFill>
              </a:rPr>
              <a:t>Dopo un prologo-inno (1,1-18), </a:t>
            </a:r>
            <a:r>
              <a:rPr lang="it-IT" dirty="0"/>
              <a:t>in cui Gesù è presentato uguale a Dio, mediatore della creazione e della rivelazione salvifica, il vangelo si articola in due parti: Il libro dei «segni» e il libro della «gloria».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Gli Atti degli Apostoli</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Il libro degli Atti degli Apostoli </a:t>
            </a:r>
            <a:r>
              <a:rPr lang="it-IT" dirty="0"/>
              <a:t>è dello stesso autore che ha scritto il vangelo di Luca. Si presenta infatti come la seconda parte di un’unica opera dedicata alla stessa persona: «l’egregio Teofilo», la cui identità rimane per noi sconosciuta.</a:t>
            </a:r>
          </a:p>
          <a:p>
            <a:pPr marL="92075" indent="-92075" algn="just">
              <a:buFontTx/>
              <a:buChar char="-"/>
            </a:pPr>
            <a:r>
              <a:rPr lang="it-IT" b="1" dirty="0">
                <a:solidFill>
                  <a:srgbClr val="FF0000"/>
                </a:solidFill>
              </a:rPr>
              <a:t>La prima parte, il vangelo</a:t>
            </a:r>
            <a:r>
              <a:rPr lang="it-IT" dirty="0"/>
              <a:t>, narra la storia di Gesù e la sua attività fino all’ascesa in cielo in Gerusalemme.</a:t>
            </a:r>
          </a:p>
          <a:p>
            <a:pPr marL="92075" indent="-92075" algn="just">
              <a:buFontTx/>
              <a:buChar char="-"/>
            </a:pPr>
            <a:r>
              <a:rPr lang="it-IT" b="1" dirty="0">
                <a:solidFill>
                  <a:srgbClr val="FF0000"/>
                </a:solidFill>
              </a:rPr>
              <a:t>La seconda parte, gli Atti degli Apostoli</a:t>
            </a:r>
            <a:r>
              <a:rPr lang="it-IT" dirty="0"/>
              <a:t>, presenta l’origine e la traiettoria della Chiesa da Gerusalemme, fino all’arrivo dell’apostolo Paolo a Roma, svelando così un disegno non soltanto geografico, ma storico e teologico, che presenta il cammino della fede del popolo d’Israele a tutte le genti.</a:t>
            </a:r>
          </a:p>
          <a:p>
            <a:pPr marL="92075" indent="-92075" algn="just">
              <a:buFontTx/>
              <a:buChar char="-"/>
            </a:pPr>
            <a:r>
              <a:rPr lang="it-IT" b="1" dirty="0">
                <a:solidFill>
                  <a:srgbClr val="FF0000"/>
                </a:solidFill>
              </a:rPr>
              <a:t>Il compito di estendere la fede è affidato nei primi 12 capitoli del libro</a:t>
            </a:r>
            <a:r>
              <a:rPr lang="it-IT" dirty="0"/>
              <a:t>, principalmente da Pietro, che appare come il capo e il portavoce degli altri apostoli. </a:t>
            </a:r>
          </a:p>
          <a:p>
            <a:pPr marL="92075" indent="-92075" algn="just">
              <a:buFontTx/>
              <a:buChar char="-"/>
            </a:pPr>
            <a:r>
              <a:rPr lang="it-IT" b="1" dirty="0">
                <a:solidFill>
                  <a:srgbClr val="FF0000"/>
                </a:solidFill>
              </a:rPr>
              <a:t>Dal cap. 13 fino alla fine domina invece la figura di Paolo</a:t>
            </a:r>
            <a:r>
              <a:rPr lang="it-IT" dirty="0"/>
              <a:t>, il quale continua l’opera avviata da Pietro e dai dodici, in comunione con loro e per loro mandato.</a:t>
            </a:r>
          </a:p>
          <a:p>
            <a:pPr marL="92075" indent="-92075" algn="just">
              <a:buFontTx/>
              <a:buChar char="-"/>
            </a:pPr>
            <a:r>
              <a:rPr lang="it-IT" b="1" dirty="0">
                <a:solidFill>
                  <a:srgbClr val="FF0000"/>
                </a:solidFill>
              </a:rPr>
              <a:t>Il racconto si estende </a:t>
            </a:r>
            <a:r>
              <a:rPr lang="it-IT" dirty="0"/>
              <a:t>dal 30 d.C. l’anno in cui si colloca verosimilmente l’ascensione, fin verso il 60 d.C., probabilmente data dell’arrivo di Paolo a Roma. La sua composizione si colloca intorno all’anno 80.</a:t>
            </a:r>
          </a:p>
          <a:p>
            <a:pPr marL="92075" indent="-92075" algn="just">
              <a:buFontTx/>
              <a:buChar char="-"/>
            </a:pPr>
            <a:r>
              <a:rPr lang="it-IT" b="1" dirty="0">
                <a:solidFill>
                  <a:srgbClr val="FF0000"/>
                </a:solidFill>
              </a:rPr>
              <a:t>Narrando l’origine della Chiesa</a:t>
            </a:r>
            <a:r>
              <a:rPr lang="it-IT" dirty="0"/>
              <a:t>, Luca mette in rilievo anche le strutture portanti che reggono la comunità cristiana (2,42-47); la celebrazione dell’eucarestia e la preghiera comunitaria, l’insegnamento degli apostoli, la comunione e la carità fraterna.</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88</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 lettere di San Paolo</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Le lettere giunte a noi con il nome di Paolo </a:t>
            </a:r>
            <a:r>
              <a:rPr lang="it-IT" dirty="0"/>
              <a:t>basterebbero da sole a collocarlo tra i grandi scrittori dell’antichità. Più che la quantità colpisce l’acutezza del pensiero e l’immediatezza esistenziale. Esse sono nate a servizio della missione e come sua integrazione.</a:t>
            </a:r>
          </a:p>
          <a:p>
            <a:pPr marL="92075" indent="-92075" algn="just">
              <a:buFontTx/>
              <a:buChar char="-"/>
            </a:pPr>
            <a:r>
              <a:rPr lang="it-IT" b="1" dirty="0">
                <a:solidFill>
                  <a:srgbClr val="FF0000"/>
                </a:solidFill>
              </a:rPr>
              <a:t>Tredici lettere hanno come mittente il nome di Paolo</a:t>
            </a:r>
            <a:r>
              <a:rPr lang="it-IT" dirty="0"/>
              <a:t>. Esse sono indirizzate ai Romani, ai Corinzi (2), ai Galati, agli Efesini, ai Filippesi, ai Colossesi, ai Tessalonicesi (2), a Timoteo (2), a Tito e a Filemone. Una quattordicesima, la lettera agli Ebrei, gli è stata attribuita dal II sec., ma non è scritta da lui (</a:t>
            </a:r>
            <a:r>
              <a:rPr lang="it-IT" dirty="0" err="1"/>
              <a:t>Eb</a:t>
            </a:r>
            <a:r>
              <a:rPr lang="it-IT" dirty="0"/>
              <a:t>. 13,23-25). Sette sono ritenute da tutti autentiche: I Tessalonicesi, 1-2 Corinzi, Galati, Romani, Filippesi e Filemone.</a:t>
            </a:r>
          </a:p>
          <a:p>
            <a:pPr marL="92075" indent="-92075" algn="just">
              <a:buFontTx/>
              <a:buChar char="-"/>
            </a:pPr>
            <a:r>
              <a:rPr lang="it-IT" b="1" dirty="0">
                <a:solidFill>
                  <a:srgbClr val="FF0000"/>
                </a:solidFill>
              </a:rPr>
              <a:t>Apparse tra gli anni 50 e 60</a:t>
            </a:r>
            <a:r>
              <a:rPr lang="it-IT" dirty="0"/>
              <a:t>, esse sono gli scritti più antichi del cristianesimo. </a:t>
            </a:r>
          </a:p>
          <a:p>
            <a:pPr marL="92075" indent="-92075" algn="just">
              <a:buFontTx/>
              <a:buChar char="-"/>
            </a:pPr>
            <a:r>
              <a:rPr lang="it-IT" b="1" dirty="0">
                <a:solidFill>
                  <a:srgbClr val="FF0000"/>
                </a:solidFill>
              </a:rPr>
              <a:t>Nelle lettere </a:t>
            </a:r>
            <a:r>
              <a:rPr lang="it-IT" dirty="0"/>
              <a:t>ci sono sezioni dottrinali che vanno al di là delle questioni contingenti (1Ts. 4,13s), così come l’escatologia cristiana (1Cor. 10.13-15), le situazioni delle   comunità danno spunti per fare considerazioni teologiche </a:t>
            </a:r>
          </a:p>
          <a:p>
            <a:pPr algn="just"/>
            <a:r>
              <a:rPr lang="it-IT" dirty="0"/>
              <a:t>  e pastorali, si rifanno al primato della  carità, parlano di </a:t>
            </a:r>
          </a:p>
          <a:p>
            <a:pPr algn="just"/>
            <a:r>
              <a:rPr lang="it-IT" dirty="0"/>
              <a:t>  speranza della risurrezione. </a:t>
            </a:r>
          </a:p>
          <a:p>
            <a:pPr marL="92075" indent="-92075" algn="just">
              <a:buFontTx/>
              <a:buChar char="-"/>
            </a:pPr>
            <a:r>
              <a:rPr lang="it-IT" b="1" dirty="0">
                <a:solidFill>
                  <a:srgbClr val="FF0000"/>
                </a:solidFill>
              </a:rPr>
              <a:t>Sono lettere occasionali</a:t>
            </a:r>
            <a:r>
              <a:rPr lang="it-IT" dirty="0"/>
              <a:t>, dunque, nate dalle  esigenze </a:t>
            </a:r>
          </a:p>
          <a:p>
            <a:pPr algn="just"/>
            <a:r>
              <a:rPr lang="it-IT" dirty="0"/>
              <a:t>  della missione, ma nel contempo  lettere pastorali e </a:t>
            </a:r>
          </a:p>
          <a:p>
            <a:pPr algn="just"/>
            <a:r>
              <a:rPr lang="it-IT" dirty="0"/>
              <a:t>  apostoliche destinate a costruire  le comunità cristiane </a:t>
            </a:r>
          </a:p>
          <a:p>
            <a:pPr algn="just"/>
            <a:r>
              <a:rPr lang="it-IT" dirty="0"/>
              <a:t>  di ogni tempo.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2798807-2AF4-E434-079D-2C074C9B5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386" y="4622269"/>
            <a:ext cx="2419350" cy="1895475"/>
          </a:xfrm>
          <a:prstGeom prst="rect">
            <a:avLst/>
          </a:prstGeom>
          <a:ln w="25400">
            <a:solidFill>
              <a:srgbClr val="FF0000"/>
            </a:solidFill>
          </a:ln>
        </p:spPr>
      </p:pic>
    </p:spTree>
    <p:extLst>
      <p:ext uri="{BB962C8B-B14F-4D97-AF65-F5344CB8AC3E}">
        <p14:creationId xmlns:p14="http://schemas.microsoft.com/office/powerpoint/2010/main" val="40338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xEl>
                                              <p:pRg st="9" end="9"/>
                                            </p:txEl>
                                          </p:spTgt>
                                        </p:tgtEl>
                                        <p:attrNameLst>
                                          <p:attrName>style.visibility</p:attrName>
                                        </p:attrNameLst>
                                      </p:cBhvr>
                                      <p:to>
                                        <p:strVal val="visible"/>
                                      </p:to>
                                    </p:set>
                                    <p:animEffect transition="in" filter="fade">
                                      <p:cBhvr>
                                        <p:cTn id="65" dur="1000"/>
                                        <p:tgtEl>
                                          <p:spTgt spid="13">
                                            <p:txEl>
                                              <p:pRg st="9" end="9"/>
                                            </p:txEl>
                                          </p:spTgt>
                                        </p:tgtEl>
                                      </p:cBhvr>
                                    </p:animEffect>
                                    <p:anim calcmode="lin" valueType="num">
                                      <p:cBhvr>
                                        <p:cTn id="66"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89</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Profilo biografico di San Paolo</a:t>
            </a:r>
          </a:p>
        </p:txBody>
      </p:sp>
      <p:sp>
        <p:nvSpPr>
          <p:cNvPr id="13" name="CasellaDiTesto 12"/>
          <p:cNvSpPr txBox="1"/>
          <p:nvPr/>
        </p:nvSpPr>
        <p:spPr>
          <a:xfrm>
            <a:off x="232148" y="1412776"/>
            <a:ext cx="8640960" cy="4524315"/>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sz="1600" b="1" dirty="0">
                <a:solidFill>
                  <a:srgbClr val="FF0000"/>
                </a:solidFill>
              </a:rPr>
              <a:t>Paolo nacque a Tarso </a:t>
            </a:r>
            <a:r>
              <a:rPr lang="it-IT" sz="1600" dirty="0"/>
              <a:t>nella Cilicia (Turchia meridionale) tra il 5 e il 10 d-C. All’atto della circoncisione i genitori gli posero il nome ebraico di </a:t>
            </a:r>
            <a:r>
              <a:rPr lang="it-IT" sz="1600" i="1" dirty="0" err="1"/>
              <a:t>Sha’ul</a:t>
            </a:r>
            <a:r>
              <a:rPr lang="it-IT" sz="1600" i="1" dirty="0"/>
              <a:t>,</a:t>
            </a:r>
            <a:r>
              <a:rPr lang="it-IT" sz="1600" dirty="0"/>
              <a:t> Saulo, e probabilmente anche il nome latino </a:t>
            </a:r>
            <a:r>
              <a:rPr lang="it-IT" sz="1600" i="1" dirty="0" err="1"/>
              <a:t>Paulus</a:t>
            </a:r>
            <a:r>
              <a:rPr lang="it-IT" sz="1600" i="1" dirty="0"/>
              <a:t>, </a:t>
            </a:r>
            <a:r>
              <a:rPr lang="it-IT" sz="1600" dirty="0"/>
              <a:t>poiché la famiglia godeva del diritto di cittadinanza romana (At. 22,28). Come apostolo egli userà esclusivamente il nome Paolo.</a:t>
            </a:r>
          </a:p>
          <a:p>
            <a:pPr marL="92075" indent="-92075" algn="just">
              <a:buFontTx/>
              <a:buChar char="-"/>
            </a:pPr>
            <a:r>
              <a:rPr lang="it-IT" sz="1600" b="1" dirty="0">
                <a:solidFill>
                  <a:srgbClr val="FF0000"/>
                </a:solidFill>
              </a:rPr>
              <a:t>A Tarso il giovane Saulo ricevette la prima educazione religiosa ebraica </a:t>
            </a:r>
            <a:r>
              <a:rPr lang="it-IT" sz="1600" dirty="0"/>
              <a:t>e vi respirò il clima cosmopolita della città. Dopo la fanciullezza fu invitato a Gerusalemme a completare la sua formazione biblico-giudaica alla scuola di </a:t>
            </a:r>
            <a:r>
              <a:rPr lang="it-IT" sz="1600" dirty="0" err="1"/>
              <a:t>Gamaliele</a:t>
            </a:r>
            <a:r>
              <a:rPr lang="it-IT" sz="1600" dirty="0"/>
              <a:t>, maestro di grande prestigio. Nulla si sa della sua cultura greca di Saulo, ma se ne troveranno tracce evidenti nelle sue lettere. </a:t>
            </a:r>
          </a:p>
          <a:p>
            <a:pPr marL="92075" indent="-92075" algn="just">
              <a:buFontTx/>
              <a:buChar char="-"/>
            </a:pPr>
            <a:r>
              <a:rPr lang="it-IT" sz="1600" b="1" dirty="0">
                <a:solidFill>
                  <a:srgbClr val="FF0000"/>
                </a:solidFill>
              </a:rPr>
              <a:t>Non si ha nessuna sicurezza </a:t>
            </a:r>
            <a:r>
              <a:rPr lang="it-IT" sz="1600" dirty="0"/>
              <a:t>che Saulo-Paolo abbia avuto rapporti diretti con Gesù. Certo è che compare subito come un temibile avversario della chiesa nascente (At. 7,58;9,1s).</a:t>
            </a:r>
          </a:p>
          <a:p>
            <a:pPr marL="92075" indent="-92075" algn="just">
              <a:buFontTx/>
              <a:buChar char="-"/>
            </a:pPr>
            <a:r>
              <a:rPr lang="it-IT" sz="1600" b="1" dirty="0">
                <a:solidFill>
                  <a:srgbClr val="FF0000"/>
                </a:solidFill>
              </a:rPr>
              <a:t>Dopo l’uccisione di Stefano</a:t>
            </a:r>
            <a:r>
              <a:rPr lang="it-IT" sz="1600" dirty="0"/>
              <a:t>, a cui prese parte (At. 8,1), Saulo, verso l’anno 35, mentre si secava a Damasco per dare la caccia ai cristiani, fu atterrato da una apparizione folgorante di Cristo, che gli si rivelò pienamente. </a:t>
            </a:r>
          </a:p>
          <a:p>
            <a:pPr marL="92075" indent="-92075" algn="just">
              <a:buFontTx/>
              <a:buChar char="-"/>
            </a:pPr>
            <a:r>
              <a:rPr lang="it-IT" sz="1600" b="1" dirty="0">
                <a:solidFill>
                  <a:srgbClr val="FF0000"/>
                </a:solidFill>
              </a:rPr>
              <a:t>Dopo il battesimo (At. 9,19), </a:t>
            </a:r>
            <a:r>
              <a:rPr lang="it-IT" sz="1600" dirty="0"/>
              <a:t>Paolo si ritirò per  qualche tempo  nella</a:t>
            </a:r>
          </a:p>
          <a:p>
            <a:pPr algn="just"/>
            <a:r>
              <a:rPr lang="it-IT" sz="1600" dirty="0"/>
              <a:t>  solitudine dell’Arabia (Gal. 1,17),  e quindi ritornò a  Damasco. Si recò</a:t>
            </a:r>
          </a:p>
          <a:p>
            <a:pPr algn="just"/>
            <a:r>
              <a:rPr lang="it-IT" sz="1600" dirty="0"/>
              <a:t>  poi a Gerusalemme  per «prendere contatti  con Cefa» (Gal. 1,18) ma,</a:t>
            </a:r>
          </a:p>
          <a:p>
            <a:pPr algn="just"/>
            <a:r>
              <a:rPr lang="it-IT" sz="1600" dirty="0"/>
              <a:t>  per  sottrarsi all’ostilità giudaica contro  di lui,  accettò di tornare a </a:t>
            </a:r>
          </a:p>
          <a:p>
            <a:pPr algn="just"/>
            <a:r>
              <a:rPr lang="it-IT" sz="1600" dirty="0"/>
              <a:t>  Tarso (At. 9, 29-30).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FA29233E-5A26-4028-70F3-023933311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415931"/>
            <a:ext cx="2378864" cy="1495996"/>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1000"/>
                                        <p:tgtEl>
                                          <p:spTgt spid="13">
                                            <p:txEl>
                                              <p:pRg st="5" end="5"/>
                                            </p:txEl>
                                          </p:spTgt>
                                        </p:tgtEl>
                                      </p:cBhvr>
                                    </p:animEffect>
                                    <p:anim calcmode="lin" valueType="num">
                                      <p:cBhvr>
                                        <p:cTn id="4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4710BE66-E807-4838-8AD7-5D4D280E741D}"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a:t>
            </a:fld>
            <a:endParaRPr lang="it-IT"/>
          </a:p>
        </p:txBody>
      </p:sp>
      <p:sp>
        <p:nvSpPr>
          <p:cNvPr id="9" name="CasellaDiTesto 8"/>
          <p:cNvSpPr txBox="1"/>
          <p:nvPr/>
        </p:nvSpPr>
        <p:spPr>
          <a:xfrm>
            <a:off x="323528" y="692696"/>
            <a:ext cx="8496944" cy="954107"/>
          </a:xfrm>
          <a:prstGeom prst="rect">
            <a:avLst/>
          </a:prstGeom>
          <a:noFill/>
        </p:spPr>
        <p:txBody>
          <a:bodyPr wrap="square" rtlCol="0">
            <a:spAutoFit/>
          </a:bodyPr>
          <a:lstStyle/>
          <a:p>
            <a:pPr algn="ctr"/>
            <a:r>
              <a:rPr lang="it-IT" sz="2800" b="1" dirty="0">
                <a:solidFill>
                  <a:schemeClr val="accent2">
                    <a:lumMod val="75000"/>
                  </a:schemeClr>
                </a:solidFill>
              </a:rPr>
              <a:t>VI. L’annuncio della Buona Novella. La prima comunità cristiana</a:t>
            </a:r>
          </a:p>
        </p:txBody>
      </p:sp>
      <p:sp>
        <p:nvSpPr>
          <p:cNvPr id="21" name="Rettangolo 20"/>
          <p:cNvSpPr/>
          <p:nvPr/>
        </p:nvSpPr>
        <p:spPr>
          <a:xfrm>
            <a:off x="202200" y="1596116"/>
            <a:ext cx="8640960" cy="39250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L’espansione della Chiesa sotto la spinta dello Spirito (At. 1-28)</a:t>
            </a:r>
          </a:p>
        </p:txBody>
      </p:sp>
      <p:sp>
        <p:nvSpPr>
          <p:cNvPr id="22" name="Rettangolo 21"/>
          <p:cNvSpPr/>
          <p:nvPr/>
        </p:nvSpPr>
        <p:spPr>
          <a:xfrm>
            <a:off x="218276" y="2400433"/>
            <a:ext cx="8640960" cy="4175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pensiero centrale di Paolo (</a:t>
            </a:r>
            <a:r>
              <a:rPr lang="it-IT" sz="2000" b="1" dirty="0" err="1">
                <a:solidFill>
                  <a:schemeClr val="accent2">
                    <a:lumMod val="75000"/>
                  </a:schemeClr>
                </a:solidFill>
              </a:rPr>
              <a:t>Rm</a:t>
            </a:r>
            <a:r>
              <a:rPr lang="it-IT" sz="2000" b="1" dirty="0">
                <a:solidFill>
                  <a:schemeClr val="accent2">
                    <a:lumMod val="75000"/>
                  </a:schemeClr>
                </a:solidFill>
              </a:rPr>
              <a:t>. 1-8)</a:t>
            </a:r>
          </a:p>
        </p:txBody>
      </p:sp>
      <p:sp>
        <p:nvSpPr>
          <p:cNvPr id="23" name="Rettangolo 22"/>
          <p:cNvSpPr/>
          <p:nvPr/>
        </p:nvSpPr>
        <p:spPr>
          <a:xfrm>
            <a:off x="218276" y="3273653"/>
            <a:ext cx="8640960" cy="4175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testamento di Paolo prima di morire (2Tim. 1-4)</a:t>
            </a:r>
          </a:p>
        </p:txBody>
      </p:sp>
      <p:sp>
        <p:nvSpPr>
          <p:cNvPr id="24" name="Rettangolo 23"/>
          <p:cNvSpPr/>
          <p:nvPr/>
        </p:nvSpPr>
        <p:spPr>
          <a:xfrm>
            <a:off x="218276" y="4184809"/>
            <a:ext cx="8640960" cy="4175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La lettera di Pietro ai cristiani perseguitati (1Pt. 1-5)</a:t>
            </a:r>
          </a:p>
        </p:txBody>
      </p:sp>
      <p:sp>
        <p:nvSpPr>
          <p:cNvPr id="25" name="Rettangolo 24"/>
          <p:cNvSpPr/>
          <p:nvPr/>
        </p:nvSpPr>
        <p:spPr>
          <a:xfrm>
            <a:off x="208577" y="5075794"/>
            <a:ext cx="8640960" cy="4175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Le sette chiese e il libro della storia (Ap. 1-5)</a:t>
            </a:r>
          </a:p>
        </p:txBody>
      </p:sp>
      <p:sp>
        <p:nvSpPr>
          <p:cNvPr id="11" name="Rettangolo 10"/>
          <p:cNvSpPr/>
          <p:nvPr/>
        </p:nvSpPr>
        <p:spPr>
          <a:xfrm>
            <a:off x="202200" y="5975090"/>
            <a:ext cx="8640960" cy="4175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lumMod val="75000"/>
                  </a:schemeClr>
                </a:solidFill>
              </a:rPr>
              <a:t>Il ritorno all’armonia delle origine (Ap. 21-22)</a:t>
            </a:r>
          </a:p>
        </p:txBody>
      </p:sp>
      <p:sp>
        <p:nvSpPr>
          <p:cNvPr id="2" name="Ritorno 1">
            <a:hlinkClick r:id="rId2" action="ppaction://hlinksldjump" highlightClick="1"/>
            <a:extLst>
              <a:ext uri="{FF2B5EF4-FFF2-40B4-BE49-F238E27FC236}">
                <a16:creationId xmlns:a16="http://schemas.microsoft.com/office/drawing/2014/main" id="{714B5CB7-0BE6-D931-C367-D3A41CAEB1C9}"/>
              </a:ext>
            </a:extLst>
          </p:cNvPr>
          <p:cNvSpPr/>
          <p:nvPr/>
        </p:nvSpPr>
        <p:spPr>
          <a:xfrm>
            <a:off x="0" y="5472"/>
            <a:ext cx="755576" cy="7200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F65B324E-519F-F209-9760-A1C60D32C95A}"/>
              </a:ext>
            </a:extLst>
          </p:cNvPr>
          <p:cNvSpPr/>
          <p:nvPr/>
        </p:nvSpPr>
        <p:spPr>
          <a:xfrm>
            <a:off x="4408612" y="2064602"/>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1987387E-1974-6037-D4C5-A0812CC90315}"/>
              </a:ext>
            </a:extLst>
          </p:cNvPr>
          <p:cNvSpPr/>
          <p:nvPr/>
        </p:nvSpPr>
        <p:spPr>
          <a:xfrm>
            <a:off x="4394740" y="2946677"/>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5F166BD2-042B-EFDB-478E-C0E9DD9475C5}"/>
              </a:ext>
            </a:extLst>
          </p:cNvPr>
          <p:cNvSpPr/>
          <p:nvPr/>
        </p:nvSpPr>
        <p:spPr>
          <a:xfrm>
            <a:off x="4408612" y="3850276"/>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E7E65F9A-6DB5-9F88-98D4-06BEDC6833A4}"/>
              </a:ext>
            </a:extLst>
          </p:cNvPr>
          <p:cNvSpPr/>
          <p:nvPr/>
        </p:nvSpPr>
        <p:spPr>
          <a:xfrm>
            <a:off x="4427984" y="4754344"/>
            <a:ext cx="288032" cy="240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6C1C20EE-245A-7349-466B-3FA1E390FDF7}"/>
              </a:ext>
            </a:extLst>
          </p:cNvPr>
          <p:cNvSpPr/>
          <p:nvPr/>
        </p:nvSpPr>
        <p:spPr>
          <a:xfrm>
            <a:off x="4427984" y="5676708"/>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11" grpId="0" animBg="1"/>
      <p:bldP spid="4" grpId="0" animBg="1"/>
      <p:bldP spid="5" grpId="0" animBg="1"/>
      <p:bldP spid="6" grpId="0" animBg="1"/>
      <p:bldP spid="10" grpId="0" animBg="1"/>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90</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I tre viaggi missionari di Paolo</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Dopo aver lavorato intensamente per un anno con Barnaba </a:t>
            </a:r>
            <a:r>
              <a:rPr lang="it-IT" dirty="0"/>
              <a:t>nella fiorente comunità di Antiochia, da qui partirono le grandi spedizioni missionarie.</a:t>
            </a:r>
          </a:p>
          <a:p>
            <a:pPr marL="92075" indent="-92075" algn="just">
              <a:buFontTx/>
              <a:buChar char="-"/>
            </a:pPr>
            <a:r>
              <a:rPr lang="it-IT" b="1" dirty="0">
                <a:solidFill>
                  <a:srgbClr val="FF0000"/>
                </a:solidFill>
              </a:rPr>
              <a:t>Un primo viaggio</a:t>
            </a:r>
            <a:r>
              <a:rPr lang="it-IT" dirty="0"/>
              <a:t>, in compagnia di Barnaba lo condusse da Antiochia a Cipro r di li nelle regioni meridionali dell’attuale Turchia (At. 13,4-14,26) dove si formarono delle comunità locali cui furono preposti dei capi chiamati «anziani o presbiteri» (At. 14,23).</a:t>
            </a:r>
          </a:p>
          <a:p>
            <a:pPr marL="92075" indent="-92075" algn="just">
              <a:buFontTx/>
              <a:buChar char="-"/>
            </a:pPr>
            <a:r>
              <a:rPr lang="it-IT" b="1" dirty="0">
                <a:solidFill>
                  <a:srgbClr val="FF0000"/>
                </a:solidFill>
              </a:rPr>
              <a:t>In una seconda spedizione missionaria</a:t>
            </a:r>
            <a:r>
              <a:rPr lang="it-IT" dirty="0"/>
              <a:t>, in compagnia di Sila e Timoteo, Paolo attraversò l’attuale Turchia da Tarso a Troade, e da li si spinse verso l’Europa. Annuncia il vangelo a Filippi, Tessalonica, Atene, Corinto, dove sostò per quasi un biennio. Siamo negli anni 51-52. </a:t>
            </a:r>
          </a:p>
          <a:p>
            <a:pPr marL="92075" indent="-92075" algn="just">
              <a:buFontTx/>
              <a:buChar char="-"/>
            </a:pPr>
            <a:r>
              <a:rPr lang="it-IT" b="1" dirty="0">
                <a:solidFill>
                  <a:srgbClr val="FF0000"/>
                </a:solidFill>
              </a:rPr>
              <a:t>Da Corinto </a:t>
            </a:r>
            <a:r>
              <a:rPr lang="it-IT" dirty="0"/>
              <a:t>Paolo inviò le lettere ai Tessalonicesi, che sono probabilmente il più antico scritto del N.T. Da Corinto fece ritorno ad Antiochia.</a:t>
            </a:r>
          </a:p>
          <a:p>
            <a:pPr marL="92075" indent="-92075" algn="just">
              <a:buFontTx/>
              <a:buChar char="-"/>
            </a:pPr>
            <a:r>
              <a:rPr lang="it-IT" b="1" dirty="0">
                <a:solidFill>
                  <a:srgbClr val="FF0000"/>
                </a:solidFill>
              </a:rPr>
              <a:t>Una terza spedizione missionaria </a:t>
            </a:r>
            <a:r>
              <a:rPr lang="it-IT" dirty="0"/>
              <a:t>ebbe il suo centro nella grande città di Efeso, dove Paolo dimorò oltre due anni (At. 19,10). Intanto si teneva in contatto con le comunità fondate in precedenza: da Efeso scrisse la prima lettera ai Corinti e la lettera ai Galati.</a:t>
            </a:r>
          </a:p>
          <a:p>
            <a:pPr marL="92075" indent="-92075" algn="just">
              <a:buFontTx/>
              <a:buChar char="-"/>
            </a:pPr>
            <a:r>
              <a:rPr lang="it-IT" b="1" dirty="0">
                <a:solidFill>
                  <a:srgbClr val="FF0000"/>
                </a:solidFill>
              </a:rPr>
              <a:t>Costretto a fuggire da Efeso</a:t>
            </a:r>
            <a:r>
              <a:rPr lang="it-IT" dirty="0"/>
              <a:t>, si recò in Macedonia, dove scrisse la seconda lettera ai Corinti e poi a Corinto, dove trascorse l’inverno del 57-58 scrivendo la grande lettera ai Romani. </a:t>
            </a:r>
          </a:p>
          <a:p>
            <a:pPr marL="92075" indent="-92075" algn="just">
              <a:buFontTx/>
              <a:buChar char="-"/>
            </a:pPr>
            <a:r>
              <a:rPr lang="it-IT" b="1" dirty="0">
                <a:solidFill>
                  <a:srgbClr val="FF0000"/>
                </a:solidFill>
              </a:rPr>
              <a:t>Da Corinto </a:t>
            </a:r>
            <a:r>
              <a:rPr lang="it-IT" dirty="0"/>
              <a:t>Paolo si recò a Gerusalemme per consegnare le offerte raccolte a favore  dei cristiani di quella comunità.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42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91</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L’arresto, il processo e la morte di Paolo</a:t>
            </a:r>
          </a:p>
        </p:txBody>
      </p:sp>
      <p:sp>
        <p:nvSpPr>
          <p:cNvPr id="13" name="CasellaDiTesto 12"/>
          <p:cNvSpPr txBox="1"/>
          <p:nvPr/>
        </p:nvSpPr>
        <p:spPr>
          <a:xfrm>
            <a:off x="251520" y="1196752"/>
            <a:ext cx="8640960" cy="5078313"/>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A Gerusalemme Paolo viene notato dai giudei ostili ed arrestato. </a:t>
            </a:r>
            <a:r>
              <a:rPr lang="it-IT" dirty="0"/>
              <a:t>Sperimenta le lungaggini del processo e si appella a Cesare. A Roma, dopo un pericoloso naufragio, arriva nella primavera del 60-61 e vi rimane in domicilio coatto fino al 63, in attesa di un processo che, a quanto pare, non ebbe mai luogo. </a:t>
            </a:r>
          </a:p>
          <a:p>
            <a:pPr marL="92075" indent="-92075" algn="just">
              <a:buFontTx/>
              <a:buChar char="-"/>
            </a:pPr>
            <a:r>
              <a:rPr lang="it-IT" b="1" dirty="0">
                <a:solidFill>
                  <a:srgbClr val="FF0000"/>
                </a:solidFill>
              </a:rPr>
              <a:t>Secondo l’opinione più tradizionale, </a:t>
            </a:r>
            <a:r>
              <a:rPr lang="it-IT" dirty="0"/>
              <a:t>scrisse da Roma le lettere ai Filippesi, agli Efesini, ai Colossesi e il biglietto a Filemone, dette appunto «lettere dalla prigione». </a:t>
            </a:r>
          </a:p>
          <a:p>
            <a:pPr marL="92075" indent="-92075" algn="just">
              <a:buFontTx/>
              <a:buChar char="-"/>
            </a:pPr>
            <a:r>
              <a:rPr lang="it-IT" b="1" dirty="0">
                <a:solidFill>
                  <a:srgbClr val="FF0000"/>
                </a:solidFill>
              </a:rPr>
              <a:t>Dopo il 63 non si hanno più notizie sicure</a:t>
            </a:r>
            <a:r>
              <a:rPr lang="it-IT" dirty="0"/>
              <a:t>. Alcuni ipotizzano nel 64 l’anno del martirio. Altri collocano qui il viaggio in Spagna (</a:t>
            </a:r>
            <a:r>
              <a:rPr lang="it-IT" dirty="0" err="1"/>
              <a:t>Rm</a:t>
            </a:r>
            <a:r>
              <a:rPr lang="it-IT" dirty="0"/>
              <a:t>. 15, 24-28). Si hanno anche notizie di un ulteriore viaggio nell’Asia minore, dove lascò Timoteo a capo della chiesa  di Efeso e affidò a Tito la comunità di Creta (1Tm. 1,3; Tit. 1,5).</a:t>
            </a:r>
          </a:p>
          <a:p>
            <a:pPr marL="92075" indent="-92075" algn="just">
              <a:buFontTx/>
              <a:buChar char="-"/>
            </a:pPr>
            <a:r>
              <a:rPr lang="it-IT" b="1" dirty="0">
                <a:solidFill>
                  <a:srgbClr val="FF0000"/>
                </a:solidFill>
              </a:rPr>
              <a:t>Troviamo poi Paolo nuovamente a Roma</a:t>
            </a:r>
            <a:r>
              <a:rPr lang="it-IT" dirty="0"/>
              <a:t>, in una </a:t>
            </a:r>
          </a:p>
          <a:p>
            <a:pPr algn="just"/>
            <a:r>
              <a:rPr lang="it-IT" dirty="0"/>
              <a:t>  prigionia severa (2Tm. 4,6s), durante la quale </a:t>
            </a:r>
          </a:p>
          <a:p>
            <a:pPr algn="just"/>
            <a:r>
              <a:rPr lang="it-IT" dirty="0"/>
              <a:t>  avrebbe scritto le lettere a Timoteo e a Tito.</a:t>
            </a:r>
          </a:p>
          <a:p>
            <a:pPr marL="92075" indent="-92075" algn="just">
              <a:buFontTx/>
              <a:buChar char="-"/>
            </a:pPr>
            <a:r>
              <a:rPr lang="it-IT" b="1" dirty="0">
                <a:solidFill>
                  <a:srgbClr val="FF0000"/>
                </a:solidFill>
              </a:rPr>
              <a:t>Il processo </a:t>
            </a:r>
            <a:r>
              <a:rPr lang="it-IT" dirty="0"/>
              <a:t>questa volta si concluse con la </a:t>
            </a:r>
          </a:p>
          <a:p>
            <a:pPr algn="just"/>
            <a:r>
              <a:rPr lang="it-IT" dirty="0"/>
              <a:t> condanna alla decapitazione che avvenne, </a:t>
            </a:r>
          </a:p>
          <a:p>
            <a:pPr algn="just"/>
            <a:r>
              <a:rPr lang="it-IT" dirty="0"/>
              <a:t> secondo la tradizione, alle Acque Salvie, </a:t>
            </a:r>
          </a:p>
          <a:p>
            <a:pPr algn="just"/>
            <a:r>
              <a:rPr lang="it-IT" dirty="0"/>
              <a:t> lungo la via Ostiense, a cinque chilometri </a:t>
            </a:r>
          </a:p>
          <a:p>
            <a:pPr algn="just"/>
            <a:r>
              <a:rPr lang="it-IT" dirty="0"/>
              <a:t> dalle mura di Roma. Poteva essere l’anno 67 d.C.</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B4C9F6D9-DDB4-15A2-12E3-75626B5B5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569" y="4005064"/>
            <a:ext cx="3493443" cy="2270001"/>
          </a:xfrm>
          <a:prstGeom prst="rect">
            <a:avLst/>
          </a:prstGeom>
          <a:ln w="25400">
            <a:solidFill>
              <a:srgbClr val="FF0000"/>
            </a:solidFill>
          </a:ln>
        </p:spPr>
      </p:pic>
    </p:spTree>
    <p:extLst>
      <p:ext uri="{BB962C8B-B14F-4D97-AF65-F5344CB8AC3E}">
        <p14:creationId xmlns:p14="http://schemas.microsoft.com/office/powerpoint/2010/main" val="32228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1000"/>
                                        <p:tgtEl>
                                          <p:spTgt spid="13">
                                            <p:txEl>
                                              <p:pRg st="6" end="6"/>
                                            </p:txEl>
                                          </p:spTgt>
                                        </p:tgtEl>
                                      </p:cBhvr>
                                    </p:animEffect>
                                    <p:anim calcmode="lin" valueType="num">
                                      <p:cBhvr>
                                        <p:cTn id="5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1000"/>
                                        <p:tgtEl>
                                          <p:spTgt spid="13">
                                            <p:txEl>
                                              <p:pRg st="7" end="7"/>
                                            </p:txEl>
                                          </p:spTgt>
                                        </p:tgtEl>
                                      </p:cBhvr>
                                    </p:animEffect>
                                    <p:anim calcmode="lin" valueType="num">
                                      <p:cBhvr>
                                        <p:cTn id="5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animEffect transition="in" filter="fade">
                                      <p:cBhvr>
                                        <p:cTn id="60" dur="1000"/>
                                        <p:tgtEl>
                                          <p:spTgt spid="13">
                                            <p:txEl>
                                              <p:pRg st="8" end="8"/>
                                            </p:txEl>
                                          </p:spTgt>
                                        </p:tgtEl>
                                      </p:cBhvr>
                                    </p:animEffect>
                                    <p:anim calcmode="lin" valueType="num">
                                      <p:cBhvr>
                                        <p:cTn id="6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xEl>
                                              <p:pRg st="9" end="9"/>
                                            </p:txEl>
                                          </p:spTgt>
                                        </p:tgtEl>
                                        <p:attrNameLst>
                                          <p:attrName>style.visibility</p:attrName>
                                        </p:attrNameLst>
                                      </p:cBhvr>
                                      <p:to>
                                        <p:strVal val="visible"/>
                                      </p:to>
                                    </p:set>
                                    <p:animEffect transition="in" filter="fade">
                                      <p:cBhvr>
                                        <p:cTn id="65" dur="1000"/>
                                        <p:tgtEl>
                                          <p:spTgt spid="13">
                                            <p:txEl>
                                              <p:pRg st="9" end="9"/>
                                            </p:txEl>
                                          </p:spTgt>
                                        </p:tgtEl>
                                      </p:cBhvr>
                                    </p:animEffect>
                                    <p:anim calcmode="lin" valueType="num">
                                      <p:cBhvr>
                                        <p:cTn id="66"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
                                            <p:txEl>
                                              <p:pRg st="10" end="10"/>
                                            </p:txEl>
                                          </p:spTgt>
                                        </p:tgtEl>
                                        <p:attrNameLst>
                                          <p:attrName>style.visibility</p:attrName>
                                        </p:attrNameLst>
                                      </p:cBhvr>
                                      <p:to>
                                        <p:strVal val="visible"/>
                                      </p:to>
                                    </p:set>
                                    <p:animEffect transition="in" filter="fade">
                                      <p:cBhvr>
                                        <p:cTn id="70" dur="1000"/>
                                        <p:tgtEl>
                                          <p:spTgt spid="13">
                                            <p:txEl>
                                              <p:pRg st="10" end="10"/>
                                            </p:txEl>
                                          </p:spTgt>
                                        </p:tgtEl>
                                      </p:cBhvr>
                                    </p:animEffect>
                                    <p:anim calcmode="lin" valueType="num">
                                      <p:cBhvr>
                                        <p:cTn id="71"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92</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ai Romani</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Questa lettera tiene il primo posto nell’epistolario di San Paolo</a:t>
            </a:r>
            <a:r>
              <a:rPr lang="it-IT" dirty="0"/>
              <a:t> per l’ampiezza, l’importanza e le implicazioni del tema che tratta. Fu scritta nell’inverno tra il 57 e il 58 d.C. da Corinto.</a:t>
            </a:r>
          </a:p>
          <a:p>
            <a:pPr marL="92075" indent="-92075" algn="just">
              <a:buFontTx/>
              <a:buChar char="-"/>
            </a:pPr>
            <a:r>
              <a:rPr lang="it-IT" b="1" dirty="0">
                <a:solidFill>
                  <a:srgbClr val="FF0000"/>
                </a:solidFill>
              </a:rPr>
              <a:t>Nella lettera si distinguono </a:t>
            </a:r>
            <a:r>
              <a:rPr lang="it-IT" dirty="0"/>
              <a:t>chiaramente </a:t>
            </a:r>
            <a:r>
              <a:rPr lang="it-IT" dirty="0">
                <a:solidFill>
                  <a:srgbClr val="FF0000"/>
                </a:solidFill>
              </a:rPr>
              <a:t>un preambolo </a:t>
            </a:r>
            <a:r>
              <a:rPr lang="it-IT" dirty="0"/>
              <a:t>(1,1-15), </a:t>
            </a:r>
            <a:r>
              <a:rPr lang="it-IT" dirty="0">
                <a:solidFill>
                  <a:srgbClr val="FF0000"/>
                </a:solidFill>
              </a:rPr>
              <a:t>una parte dottrinale </a:t>
            </a:r>
            <a:r>
              <a:rPr lang="it-IT" dirty="0"/>
              <a:t>(1,16-11,36), </a:t>
            </a:r>
            <a:r>
              <a:rPr lang="it-IT" dirty="0">
                <a:solidFill>
                  <a:srgbClr val="FF0000"/>
                </a:solidFill>
              </a:rPr>
              <a:t>una parte morale </a:t>
            </a:r>
            <a:r>
              <a:rPr lang="it-IT" dirty="0"/>
              <a:t>(12,1-15,13) e </a:t>
            </a:r>
            <a:r>
              <a:rPr lang="it-IT" dirty="0">
                <a:solidFill>
                  <a:srgbClr val="FF0000"/>
                </a:solidFill>
              </a:rPr>
              <a:t>un epilogo </a:t>
            </a:r>
            <a:r>
              <a:rPr lang="it-IT" dirty="0"/>
              <a:t>con saluti e dossologia (15,14-16,27). </a:t>
            </a:r>
          </a:p>
          <a:p>
            <a:pPr marL="92075" indent="-92075" algn="just">
              <a:buFontTx/>
              <a:buChar char="-"/>
            </a:pPr>
            <a:r>
              <a:rPr lang="it-IT" b="1" dirty="0">
                <a:solidFill>
                  <a:srgbClr val="FF0000"/>
                </a:solidFill>
              </a:rPr>
              <a:t>Nella parte dottrinale </a:t>
            </a:r>
            <a:r>
              <a:rPr lang="it-IT" dirty="0"/>
              <a:t>viene illustrata la verità che solo la fede rende giusti dinanzi a Dio. </a:t>
            </a:r>
          </a:p>
          <a:p>
            <a:pPr marL="92075" indent="-92075" algn="just">
              <a:buFontTx/>
              <a:buChar char="-"/>
            </a:pPr>
            <a:r>
              <a:rPr lang="it-IT" b="1" dirty="0">
                <a:solidFill>
                  <a:srgbClr val="FF0000"/>
                </a:solidFill>
              </a:rPr>
              <a:t>La salvezza è grazia e non vi sono opere che la possono meritare</a:t>
            </a:r>
            <a:r>
              <a:rPr lang="it-IT" dirty="0"/>
              <a:t>, tanto più che la vita dell’uomo, sia ebreo che pagano, è sempre macchiata da colpe e peccati, da riconoscere dinanzi a Dio, affidandosi con fede alla salvezza che lui offre in Cristo (3,21-4,25).</a:t>
            </a:r>
          </a:p>
          <a:p>
            <a:pPr marL="92075" indent="-92075" algn="just">
              <a:buFontTx/>
              <a:buChar char="-"/>
            </a:pPr>
            <a:r>
              <a:rPr lang="it-IT" b="1" dirty="0">
                <a:solidFill>
                  <a:srgbClr val="FF0000"/>
                </a:solidFill>
              </a:rPr>
              <a:t>Questa grazia dona pace con Dio </a:t>
            </a:r>
            <a:r>
              <a:rPr lang="it-IT" dirty="0"/>
              <a:t>e speranza certa di redenzione (5,1-11) perché libera da tutto ciò che separa l’uomo da Dio (5,12-7,25) e realizza la filiazione divina grazie al dono dello Spirito (c.8).</a:t>
            </a:r>
          </a:p>
          <a:p>
            <a:pPr marL="92075" indent="-92075" algn="just">
              <a:buFontTx/>
              <a:buChar char="-"/>
            </a:pPr>
            <a:r>
              <a:rPr lang="it-IT" b="1" dirty="0">
                <a:solidFill>
                  <a:srgbClr val="FF0000"/>
                </a:solidFill>
              </a:rPr>
              <a:t>Segue la riflessione sul mistero dell’elezione e dell’incredulità d’Israele</a:t>
            </a:r>
            <a:r>
              <a:rPr lang="it-IT" dirty="0"/>
              <a:t>, la cui salvezza rimane comunque negli imperscrutabili disegni di Dio (cc.9-11). La parte morale (12,1-15,13) contiene norme per la vita cristiana: unità e comunione, ossequio alle autorità civili, carità nel dirimere contrasti fra cristiani, sull’esempio di Cristo.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93</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Prima lettera ai Corinzi</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L’evangelizzazione e la fondazione della chiesa di Corinto </a:t>
            </a:r>
            <a:r>
              <a:rPr lang="it-IT" dirty="0"/>
              <a:t>erano avvenute ad opera di Paolo nel corso della seconda spedizione  missionaria (anni 50-52), con l’aiuto di Silvano e Timoteo. Tra la fondazione della comunità e la presente lettera sono trascorsi cinque anni. Durante tale periodo nella comunità erano sorte serie difficoltà di varia natura.</a:t>
            </a:r>
          </a:p>
          <a:p>
            <a:pPr marL="92075" indent="-92075" algn="just">
              <a:buFontTx/>
              <a:buChar char="-"/>
            </a:pPr>
            <a:r>
              <a:rPr lang="it-IT" b="1" dirty="0">
                <a:solidFill>
                  <a:srgbClr val="FF0000"/>
                </a:solidFill>
              </a:rPr>
              <a:t>L’Apostolo, che nel momento in cui scrive si trova ad Efeso</a:t>
            </a:r>
            <a:r>
              <a:rPr lang="it-IT" dirty="0"/>
              <a:t>, nel corso della terza spedizione missionaria (tra il 55 e il 57), ne è stato informato da alcuni inviati dalla stessa comunità di Corinto, che hanno messo al corrente  di disordini e gli hanno esposto alcuni quesiti per iscritto (7,1). La lettera intende quindi frenare gli abusi segnalati re risolvere le questioni presentate.</a:t>
            </a:r>
          </a:p>
          <a:p>
            <a:pPr marL="92075" indent="-92075" algn="just">
              <a:buFontTx/>
              <a:buChar char="-"/>
            </a:pPr>
            <a:r>
              <a:rPr lang="it-IT" b="1" dirty="0">
                <a:solidFill>
                  <a:srgbClr val="FF0000"/>
                </a:solidFill>
              </a:rPr>
              <a:t>Se si toglie il prologo (1,1-9) e la conclusione (c. 16), </a:t>
            </a:r>
            <a:r>
              <a:rPr lang="it-IT" dirty="0"/>
              <a:t>il discorso segue in maniera piana il filo delle difficoltà e delle domande che sono state poste: divisioni tra fedeli (1,10-4,21); l’inspiegabile condiscendenza verso un cristiano che vive in stato d’incesto (5,1-13); il deferimento presso tribunali pagani di liti sorte tra cristiani (6,1-11); persistente corrività alla fornicazione (6,12-20). </a:t>
            </a:r>
          </a:p>
          <a:p>
            <a:pPr marL="92075" indent="-92075" algn="just">
              <a:buFontTx/>
              <a:buChar char="-"/>
            </a:pPr>
            <a:r>
              <a:rPr lang="it-IT" b="1" dirty="0">
                <a:solidFill>
                  <a:srgbClr val="FF0000"/>
                </a:solidFill>
              </a:rPr>
              <a:t>Quesiti posti dai Corinzi</a:t>
            </a:r>
            <a:r>
              <a:rPr lang="it-IT" dirty="0"/>
              <a:t>: scelta fra matrimonio e verginità (7,1-40); le carni immolate agli idoli (8,1-11,1); l’ordine nelle assemblee religiose (11,2-34); i carismi e il loro uso (12,1-14,40); la risurrezione dei morti (15,1-58). Celebre è l’inno alla carità (c.13) in una città che era celebrata come capitale dell’eros e dell’egoismo.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94</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Seconda lettera ai Corinzi</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r>
              <a:rPr lang="it-IT" b="1" dirty="0"/>
              <a:t>- </a:t>
            </a:r>
            <a:r>
              <a:rPr lang="it-IT" b="1" dirty="0">
                <a:solidFill>
                  <a:srgbClr val="FF0000"/>
                </a:solidFill>
              </a:rPr>
              <a:t>E’ la più spontanea e personale di Paolo</a:t>
            </a:r>
            <a:r>
              <a:rPr lang="it-IT" dirty="0"/>
              <a:t>. Fu scritta dalla Macedonia verso l’autunno del 57 d.C. a meno di un anno dalla prima.</a:t>
            </a:r>
          </a:p>
          <a:p>
            <a:pPr marL="92075" indent="-92075" algn="just">
              <a:buFontTx/>
              <a:buChar char="-"/>
            </a:pPr>
            <a:r>
              <a:rPr lang="it-IT" b="1" dirty="0">
                <a:solidFill>
                  <a:srgbClr val="FF0000"/>
                </a:solidFill>
              </a:rPr>
              <a:t>Una grave offesa lanciata contro l’autorità apostolica di Paolo deve aver causato subbuglio nella comunità</a:t>
            </a:r>
            <a:r>
              <a:rPr lang="it-IT" dirty="0"/>
              <a:t>, per cui egli decise di aggiornare una visita promessa (1, 23,2,1-2); mando Tito, il quale calmò gli animi, ristabilì l’autorità di Paolo e, incontrandolo il Macedonia, gli riferì che le cose si erano messe per il meglio (7,4-16). Paolo scrive per risolvere qualunque malinteso.</a:t>
            </a:r>
          </a:p>
          <a:p>
            <a:pPr marL="92075" indent="-92075" algn="just">
              <a:buFontTx/>
              <a:buChar char="-"/>
            </a:pPr>
            <a:r>
              <a:rPr lang="it-IT" b="1" dirty="0">
                <a:solidFill>
                  <a:srgbClr val="FF0000"/>
                </a:solidFill>
              </a:rPr>
              <a:t>Dopo il prologo di ringraziamento a Dio per i pericoli superati (1,1-11), </a:t>
            </a:r>
            <a:r>
              <a:rPr lang="it-IT" dirty="0"/>
              <a:t>Paolo illustra la correttezza e la coerenza nel suo comportamento verso i Corinzi (1,12-2,13). </a:t>
            </a:r>
          </a:p>
          <a:p>
            <a:pPr marL="92075" indent="-92075" algn="just">
              <a:buFontTx/>
              <a:buChar char="-"/>
            </a:pPr>
            <a:r>
              <a:rPr lang="it-IT" b="1" dirty="0">
                <a:solidFill>
                  <a:srgbClr val="FF0000"/>
                </a:solidFill>
              </a:rPr>
              <a:t>Segue la grande sezione dedicata al ministero apostolico</a:t>
            </a:r>
            <a:r>
              <a:rPr lang="it-IT" dirty="0"/>
              <a:t>, di cui descrive il paradosso,  la grandezza, l’incomparabilità rispetto al ministero dell’ A.T. il servizio per la riconciliazione e lo sforzo suo personale per non mancare né alla fiducia di Dio né alle aspettative dei fedeli (2, 14-7,3).</a:t>
            </a:r>
          </a:p>
          <a:p>
            <a:pPr marL="92075" indent="-92075" algn="just">
              <a:buFontTx/>
              <a:buChar char="-"/>
            </a:pPr>
            <a:r>
              <a:rPr lang="it-IT" b="1" dirty="0">
                <a:solidFill>
                  <a:srgbClr val="FF0000"/>
                </a:solidFill>
              </a:rPr>
              <a:t>A un intermezzo dedicato alla colletta in favore della comunità di Gerusalemme (cc. 8-9), </a:t>
            </a:r>
            <a:r>
              <a:rPr lang="it-IT" dirty="0"/>
              <a:t>segue una seconda parte fortemente polemica contro i suoi avversari. </a:t>
            </a:r>
          </a:p>
          <a:p>
            <a:pPr marL="92075" indent="-92075" algn="just">
              <a:buFontTx/>
              <a:buChar char="-"/>
            </a:pPr>
            <a:r>
              <a:rPr lang="it-IT" b="1" dirty="0">
                <a:solidFill>
                  <a:srgbClr val="FF0000"/>
                </a:solidFill>
              </a:rPr>
              <a:t>La lettera si conclude </a:t>
            </a:r>
            <a:r>
              <a:rPr lang="it-IT" dirty="0"/>
              <a:t>con la radiosa formula liturgica: «La grazia del Signore Gesù Cristo, l’amore di Dio e la comunione  dello Spirito Santo siano con tutti voi».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95</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ai Galati</a:t>
            </a:r>
          </a:p>
        </p:txBody>
      </p:sp>
      <p:sp>
        <p:nvSpPr>
          <p:cNvPr id="13" name="CasellaDiTesto 12"/>
          <p:cNvSpPr txBox="1"/>
          <p:nvPr/>
        </p:nvSpPr>
        <p:spPr>
          <a:xfrm>
            <a:off x="251520" y="1196752"/>
            <a:ext cx="8640960" cy="5355312"/>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E’ indirizzata alle comunità cristiana della Galazia</a:t>
            </a:r>
            <a:r>
              <a:rPr lang="it-IT" dirty="0"/>
              <a:t>, regione al centro dell’attuale Turchia, evangelizzate da Paolo durante la seconda e la terza spedizione missionaria (At. 16,6 e 18,23), ottenendo un grande numero di adesione alla fede.</a:t>
            </a:r>
          </a:p>
          <a:p>
            <a:pPr marL="92075" indent="-92075" algn="just">
              <a:buFontTx/>
              <a:buChar char="-"/>
            </a:pPr>
            <a:r>
              <a:rPr lang="it-IT" b="1" dirty="0">
                <a:solidFill>
                  <a:srgbClr val="FF0000"/>
                </a:solidFill>
              </a:rPr>
              <a:t>Dopo la partenza di Paolo</a:t>
            </a:r>
            <a:r>
              <a:rPr lang="it-IT" dirty="0"/>
              <a:t> si intromisero nelle comunità avversari «giudaizzanti», i quali attaccarono l’apostolo dicendo che egli non era un vero apostolo come i dodici, e sostenevano che la fede in Cristo da sola non basta per ricevere lo Spirito e ottenere la salvezza, ma erano necessarie la circoncisione e l’osservanza della legge e delle pratiche giudaiche. L’Apostolo reagì con la presente lettera che si può dividere in tre parti.</a:t>
            </a:r>
          </a:p>
          <a:p>
            <a:pPr marL="92075" indent="-92075" algn="just">
              <a:buFontTx/>
              <a:buChar char="-"/>
            </a:pPr>
            <a:r>
              <a:rPr lang="it-IT" b="1" dirty="0">
                <a:solidFill>
                  <a:srgbClr val="FF0000"/>
                </a:solidFill>
              </a:rPr>
              <a:t>Dopo un esordio dal tono severo e persino amaro (1,1-10),</a:t>
            </a:r>
            <a:r>
              <a:rPr lang="it-IT" dirty="0"/>
              <a:t> l’apostolo passa a difendere la sua dottrina in armonia con quella dei dodici e di Cefa-Pietro (1,11-22,21).</a:t>
            </a:r>
          </a:p>
          <a:p>
            <a:pPr marL="92075" indent="-92075" algn="just">
              <a:buFontTx/>
              <a:buChar char="-"/>
            </a:pPr>
            <a:r>
              <a:rPr lang="it-IT" b="1" dirty="0">
                <a:solidFill>
                  <a:srgbClr val="FF0000"/>
                </a:solidFill>
              </a:rPr>
              <a:t>Una seconda parte espone la giustificazione</a:t>
            </a:r>
            <a:r>
              <a:rPr lang="it-IT" dirty="0"/>
              <a:t>, cioè la grazia che salva e che si ottiene mediante la fede e non con l’osservanza delle leggi: solo in Cristo si ottiene la liberazione da ogni servitù (3,1-4,31).</a:t>
            </a:r>
          </a:p>
          <a:p>
            <a:pPr marL="92075" indent="-92075" algn="just">
              <a:buFontTx/>
              <a:buChar char="-"/>
            </a:pPr>
            <a:r>
              <a:rPr lang="it-IT" b="1" dirty="0">
                <a:solidFill>
                  <a:srgbClr val="FF0000"/>
                </a:solidFill>
              </a:rPr>
              <a:t>La terza parte della lettera </a:t>
            </a:r>
            <a:r>
              <a:rPr lang="it-IT" dirty="0"/>
              <a:t>esorta a bene interpretare e conservare il dono della libertà cristiana (5,1-6,10). Conclude con una specie di autentificazione autografa dettata da affetto e fede vigilante (6,11-18).</a:t>
            </a:r>
          </a:p>
          <a:p>
            <a:pPr marL="92075" indent="-92075" algn="just">
              <a:buFontTx/>
              <a:buChar char="-"/>
            </a:pPr>
            <a:r>
              <a:rPr lang="it-IT" b="1" dirty="0">
                <a:solidFill>
                  <a:srgbClr val="FF0000"/>
                </a:solidFill>
              </a:rPr>
              <a:t>La lettera, scritta con tutta probabilità negli anni 56-57</a:t>
            </a:r>
            <a:r>
              <a:rPr lang="it-IT" dirty="0"/>
              <a:t>, si può considerare il preannuncio e l’anticipo di quella ai Romani.</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96</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agli Efesini</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r>
              <a:rPr lang="it-IT" dirty="0"/>
              <a:t>-</a:t>
            </a:r>
            <a:r>
              <a:rPr lang="it-IT" b="1" dirty="0">
                <a:solidFill>
                  <a:srgbClr val="FF0000"/>
                </a:solidFill>
              </a:rPr>
              <a:t>La lettera agli Efesini, ai Filippesi, ai Colossesi e a Filemone vengono dette «della prigione»</a:t>
            </a:r>
            <a:r>
              <a:rPr lang="it-IT" dirty="0"/>
              <a:t> perché in esse Paolo parla delle catene che deve portare e si dichiara prigioniero di Cristo (3,1; 4,1).</a:t>
            </a:r>
          </a:p>
          <a:p>
            <a:pPr marL="92075" indent="-92075" algn="just">
              <a:buFontTx/>
              <a:buChar char="-"/>
            </a:pPr>
            <a:r>
              <a:rPr lang="it-IT" b="1" dirty="0">
                <a:solidFill>
                  <a:srgbClr val="FF0000"/>
                </a:solidFill>
              </a:rPr>
              <a:t>L’opinione comune </a:t>
            </a:r>
            <a:r>
              <a:rPr lang="it-IT" dirty="0"/>
              <a:t>la ascrive al periodo della prima prigionia romana (anni 61-63). Mancando nei manoscritti più antichi l’indicazione Efeso, si pensa che potrebbe trattarsi di una lettera circolare destinata a più comunità dell’Asia minore: Efeso, Laodicea, Colosse).</a:t>
            </a:r>
          </a:p>
          <a:p>
            <a:pPr marL="92075" indent="-92075" algn="just">
              <a:buFontTx/>
              <a:buChar char="-"/>
            </a:pPr>
            <a:r>
              <a:rPr lang="it-IT" b="1" dirty="0">
                <a:solidFill>
                  <a:srgbClr val="FF0000"/>
                </a:solidFill>
              </a:rPr>
              <a:t>La lettera </a:t>
            </a:r>
            <a:r>
              <a:rPr lang="it-IT" dirty="0"/>
              <a:t>contiene la più vasta sintesi del suo pensiero e </a:t>
            </a:r>
            <a:r>
              <a:rPr lang="it-IT" dirty="0">
                <a:solidFill>
                  <a:srgbClr val="FF0000"/>
                </a:solidFill>
              </a:rPr>
              <a:t>si divide in due parti</a:t>
            </a:r>
            <a:r>
              <a:rPr lang="it-IT" dirty="0"/>
              <a:t>.</a:t>
            </a:r>
          </a:p>
          <a:p>
            <a:pPr marL="92075" indent="-92075" algn="just">
              <a:buFontTx/>
              <a:buChar char="-"/>
            </a:pPr>
            <a:r>
              <a:rPr lang="it-IT" b="1" dirty="0">
                <a:solidFill>
                  <a:srgbClr val="FF0000"/>
                </a:solidFill>
              </a:rPr>
              <a:t>La prima </a:t>
            </a:r>
            <a:r>
              <a:rPr lang="it-IT" dirty="0"/>
              <a:t>contempla con stile pacato e solenne il grande disegno divino della salvezza, la rivelazione del mistero di Dio per cui tutti, Ebrei e pagani, sono salvati in Cristo mediante l’inserimento nel suo corpo che è la Chiesa, in modo da formare ormai un solo uomo nuovo in lui. Di tale mistero Paolo è l’apostolo e il banditore (1,3-3,21).</a:t>
            </a:r>
          </a:p>
          <a:p>
            <a:pPr marL="92075" indent="-92075" algn="just">
              <a:buFontTx/>
              <a:buChar char="-"/>
            </a:pPr>
            <a:r>
              <a:rPr lang="it-IT" b="1" dirty="0">
                <a:solidFill>
                  <a:srgbClr val="FF0000"/>
                </a:solidFill>
              </a:rPr>
              <a:t>La seconda </a:t>
            </a:r>
            <a:r>
              <a:rPr lang="it-IT" dirty="0"/>
              <a:t>parte</a:t>
            </a:r>
            <a:r>
              <a:rPr lang="it-IT" dirty="0">
                <a:solidFill>
                  <a:srgbClr val="FF0000"/>
                </a:solidFill>
              </a:rPr>
              <a:t> </a:t>
            </a:r>
            <a:r>
              <a:rPr lang="it-IT" dirty="0"/>
              <a:t>esorta a una pratica di vita che sia degna della nuova vocazione in Cristo Gesù (4,1-6,20).</a:t>
            </a:r>
          </a:p>
          <a:p>
            <a:pPr marL="92075" indent="-92075" algn="just">
              <a:buFontTx/>
              <a:buChar char="-"/>
            </a:pPr>
            <a:r>
              <a:rPr lang="it-IT" b="1" dirty="0">
                <a:solidFill>
                  <a:srgbClr val="FF0000"/>
                </a:solidFill>
              </a:rPr>
              <a:t>Conclude un epilogo </a:t>
            </a:r>
            <a:r>
              <a:rPr lang="it-IT" dirty="0"/>
              <a:t>con brevi auguri e l’annuncio che Tichico, «fratello diletto e fedele servo del Signore», porterà maggiori notizie (6,21-24). Vi sono dubbi sull’autenticità paolina di questa lettera, ma la costante tradizione della Chiesa l’attribuisce a Paolo.</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97</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ai Filippesi</a:t>
            </a:r>
          </a:p>
        </p:txBody>
      </p:sp>
      <p:sp>
        <p:nvSpPr>
          <p:cNvPr id="13" name="CasellaDiTesto 12"/>
          <p:cNvSpPr txBox="1"/>
          <p:nvPr/>
        </p:nvSpPr>
        <p:spPr>
          <a:xfrm>
            <a:off x="251520" y="1196752"/>
            <a:ext cx="8640960" cy="4801314"/>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r>
              <a:rPr lang="it-IT" dirty="0"/>
              <a:t>- </a:t>
            </a:r>
            <a:r>
              <a:rPr lang="it-IT" b="1" dirty="0">
                <a:solidFill>
                  <a:srgbClr val="FF0000"/>
                </a:solidFill>
              </a:rPr>
              <a:t>Paolo aveva fondato la chiesa di Filippi nella seconda spedizione missionaria nell’anno 50 (At. 16,11s),</a:t>
            </a:r>
            <a:r>
              <a:rPr lang="it-IT" dirty="0"/>
              <a:t> e i filippesi gli dimostrarono sempre un affettuoso attaccamento inviandogli aiuti e soccorsi a Tessalonica e a Corinto (4,16; 2Cor. 11,9).</a:t>
            </a:r>
          </a:p>
          <a:p>
            <a:pPr marL="92075" indent="-92075" algn="just">
              <a:buFontTx/>
              <a:buChar char="-"/>
            </a:pPr>
            <a:r>
              <a:rPr lang="it-IT" b="1" dirty="0">
                <a:solidFill>
                  <a:srgbClr val="FF0000"/>
                </a:solidFill>
              </a:rPr>
              <a:t>Venuti a conoscenza della sua prigionia</a:t>
            </a:r>
            <a:r>
              <a:rPr lang="it-IT" dirty="0"/>
              <a:t>, gli hanno mandato offerte in denaro a mezzo di Epafrodito (2,25; 4,10). Questi, tornando a Filippi guarito da una malattia, porta una lettera di Paolo, nella quale, dopo i saluti e le notizie personali (1,12s), egli esorta i fedeli alla vita cristiana sull’esempio di Gesù Cristo (1,27-2,18). </a:t>
            </a:r>
          </a:p>
          <a:p>
            <a:pPr marL="92075" indent="-92075" algn="just">
              <a:buFontTx/>
              <a:buChar char="-"/>
            </a:pPr>
            <a:r>
              <a:rPr lang="it-IT" b="1" dirty="0">
                <a:solidFill>
                  <a:srgbClr val="FF0000"/>
                </a:solidFill>
              </a:rPr>
              <a:t>Dà ragione dell’improvviso ritorno di Epafrodito </a:t>
            </a:r>
            <a:r>
              <a:rPr lang="it-IT" dirty="0"/>
              <a:t>e annuncia la prossima visita di Timoteo (2,19-29), mette in guardia contro le pretese dei «giudaizzanti» che vorrebbero imporre l’osservanza della legge mosaica (3,1-4,1) e conclude ringraziando per le offerte.</a:t>
            </a:r>
          </a:p>
          <a:p>
            <a:pPr marL="92075" indent="-92075" algn="just">
              <a:buFontTx/>
              <a:buChar char="-"/>
            </a:pPr>
            <a:r>
              <a:rPr lang="it-IT" b="1" dirty="0">
                <a:solidFill>
                  <a:srgbClr val="FF0000"/>
                </a:solidFill>
              </a:rPr>
              <a:t>La lettera ha carattere familiare, colloquiale. </a:t>
            </a:r>
          </a:p>
          <a:p>
            <a:pPr algn="just"/>
            <a:r>
              <a:rPr lang="it-IT" dirty="0"/>
              <a:t>  Sono da ricordare il celebre inno sulla passione </a:t>
            </a:r>
          </a:p>
          <a:p>
            <a:pPr algn="just"/>
            <a:r>
              <a:rPr lang="it-IT" dirty="0"/>
              <a:t>  e glorificazione di Cristo (2,6-11) e la bella </a:t>
            </a:r>
          </a:p>
          <a:p>
            <a:pPr algn="just"/>
            <a:r>
              <a:rPr lang="it-IT" dirty="0"/>
              <a:t>  esortazione all’apertura culturale e all’umanesimo </a:t>
            </a:r>
          </a:p>
          <a:p>
            <a:pPr algn="just"/>
            <a:r>
              <a:rPr lang="it-IT" dirty="0"/>
              <a:t>  cristiano che accoglie «quanto c’è di vero, nobile, </a:t>
            </a:r>
          </a:p>
          <a:p>
            <a:pPr algn="just"/>
            <a:r>
              <a:rPr lang="it-IT" dirty="0"/>
              <a:t>  giusto, puro, amabile, lodevole» (4,8).     </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DE08677A-68E7-3580-F067-DD5127F97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011" y="4149080"/>
            <a:ext cx="2608461" cy="1790309"/>
          </a:xfrm>
          <a:prstGeom prst="rect">
            <a:avLst/>
          </a:prstGeom>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xEl>
                                              <p:pRg st="6" end="6"/>
                                            </p:txEl>
                                          </p:spTgt>
                                        </p:tgtEl>
                                        <p:attrNameLst>
                                          <p:attrName>style.visibility</p:attrName>
                                        </p:attrNameLst>
                                      </p:cBhvr>
                                      <p:to>
                                        <p:strVal val="visible"/>
                                      </p:to>
                                    </p:set>
                                    <p:animEffect transition="in" filter="fade">
                                      <p:cBhvr>
                                        <p:cTn id="48" dur="1000"/>
                                        <p:tgtEl>
                                          <p:spTgt spid="13">
                                            <p:txEl>
                                              <p:pRg st="6" end="6"/>
                                            </p:txEl>
                                          </p:spTgt>
                                        </p:tgtEl>
                                      </p:cBhvr>
                                    </p:animEffect>
                                    <p:anim calcmode="lin" valueType="num">
                                      <p:cBhvr>
                                        <p:cTn id="4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3">
                                            <p:txEl>
                                              <p:pRg st="7" end="7"/>
                                            </p:txEl>
                                          </p:spTgt>
                                        </p:tgtEl>
                                        <p:attrNameLst>
                                          <p:attrName>style.visibility</p:attrName>
                                        </p:attrNameLst>
                                      </p:cBhvr>
                                      <p:to>
                                        <p:strVal val="visible"/>
                                      </p:to>
                                    </p:set>
                                    <p:animEffect transition="in" filter="fade">
                                      <p:cBhvr>
                                        <p:cTn id="53" dur="1000"/>
                                        <p:tgtEl>
                                          <p:spTgt spid="13">
                                            <p:txEl>
                                              <p:pRg st="7" end="7"/>
                                            </p:txEl>
                                          </p:spTgt>
                                        </p:tgtEl>
                                      </p:cBhvr>
                                    </p:animEffect>
                                    <p:anim calcmode="lin" valueType="num">
                                      <p:cBhvr>
                                        <p:cTn id="54"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xEl>
                                              <p:pRg st="8" end="8"/>
                                            </p:txEl>
                                          </p:spTgt>
                                        </p:tgtEl>
                                        <p:attrNameLst>
                                          <p:attrName>style.visibility</p:attrName>
                                        </p:attrNameLst>
                                      </p:cBhvr>
                                      <p:to>
                                        <p:strVal val="visible"/>
                                      </p:to>
                                    </p:set>
                                    <p:animEffect transition="in" filter="fade">
                                      <p:cBhvr>
                                        <p:cTn id="58" dur="1000"/>
                                        <p:tgtEl>
                                          <p:spTgt spid="13">
                                            <p:txEl>
                                              <p:pRg st="8" end="8"/>
                                            </p:txEl>
                                          </p:spTgt>
                                        </p:tgtEl>
                                      </p:cBhvr>
                                    </p:animEffect>
                                    <p:anim calcmode="lin" valueType="num">
                                      <p:cBhvr>
                                        <p:cTn id="59"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98</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Lettera ai Colossesi</a:t>
            </a:r>
          </a:p>
        </p:txBody>
      </p:sp>
      <p:sp>
        <p:nvSpPr>
          <p:cNvPr id="13" name="CasellaDiTesto 12"/>
          <p:cNvSpPr txBox="1"/>
          <p:nvPr/>
        </p:nvSpPr>
        <p:spPr>
          <a:xfrm>
            <a:off x="251520" y="1196752"/>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Probabilmente Paolo non è mai stato a Colossi</a:t>
            </a:r>
            <a:r>
              <a:rPr lang="it-IT" dirty="0"/>
              <a:t>, una cittadina non molto distante da Efeso. Il Vangelo vi era stato portato da Epafra (Col. 1,7; 4,12-13), un collaboratore di Paolo e forse abitante di quella città.</a:t>
            </a:r>
          </a:p>
          <a:p>
            <a:pPr marL="92075" indent="-92075" algn="just">
              <a:buFontTx/>
              <a:buChar char="-"/>
            </a:pPr>
            <a:r>
              <a:rPr lang="it-IT" b="1" dirty="0">
                <a:solidFill>
                  <a:srgbClr val="FF0000"/>
                </a:solidFill>
              </a:rPr>
              <a:t>A Colossi, falsi maestri andavano diffondendo dottrine singolari e misteriose.  </a:t>
            </a:r>
            <a:r>
              <a:rPr lang="it-IT" dirty="0"/>
              <a:t>Dai pochi accenni che ne fa la lettera sembra trattarsi dei soliti «giudaizzanti» che propagandavano teorie riguardanti potenze celesti, esseri angelici e non meglio definiti «elementi del cosmo», inducendo i fedeli a non meglio precisati «culti di angeli» e a pratiche di tipo giudaico.</a:t>
            </a:r>
          </a:p>
          <a:p>
            <a:pPr marL="92075" indent="-92075" algn="just">
              <a:buFontTx/>
              <a:buChar char="-"/>
            </a:pPr>
            <a:r>
              <a:rPr lang="it-IT" b="1" dirty="0">
                <a:solidFill>
                  <a:srgbClr val="FF0000"/>
                </a:solidFill>
              </a:rPr>
              <a:t>L’Apostolo</a:t>
            </a:r>
            <a:r>
              <a:rPr lang="it-IT" dirty="0"/>
              <a:t> nella lettera non discute tali speculazioni che non hanno senso perché al vertice di tutto c’è Cristo: la sua supremazia sull’universo e sulla storia non conosce concorrenti.</a:t>
            </a:r>
          </a:p>
          <a:p>
            <a:pPr marL="92075" indent="-92075" algn="just">
              <a:buFontTx/>
              <a:buChar char="-"/>
            </a:pPr>
            <a:r>
              <a:rPr lang="it-IT" b="1" dirty="0">
                <a:solidFill>
                  <a:srgbClr val="FF0000"/>
                </a:solidFill>
              </a:rPr>
              <a:t>Cristo è l’unico mediatore di salvezza per l’uomo</a:t>
            </a:r>
            <a:r>
              <a:rPr lang="it-IT" dirty="0"/>
              <a:t>, che non ha bisogno di altre potenze per raggiungerla, ed è il capo della chiesa che coordina e guida come suo corpo.</a:t>
            </a:r>
          </a:p>
          <a:p>
            <a:pPr marL="92075" indent="-92075" algn="just">
              <a:buFontTx/>
              <a:buChar char="-"/>
            </a:pPr>
            <a:r>
              <a:rPr lang="it-IT" b="1" dirty="0">
                <a:solidFill>
                  <a:srgbClr val="FF0000"/>
                </a:solidFill>
              </a:rPr>
              <a:t>La lettera non sembra di pugno di Paolo</a:t>
            </a:r>
            <a:r>
              <a:rPr lang="it-IT" dirty="0"/>
              <a:t>, ma appartiene alla cerchia dei suoi discepoli, si può facilmente ipotizzare la presenza di un discepolo che ne sia stato il redattore.</a:t>
            </a:r>
          </a:p>
          <a:p>
            <a:pPr marL="92075" indent="-92075" algn="just">
              <a:buFontTx/>
              <a:buChar char="-"/>
            </a:pPr>
            <a:r>
              <a:rPr lang="it-IT" b="1" dirty="0">
                <a:solidFill>
                  <a:srgbClr val="FF0000"/>
                </a:solidFill>
              </a:rPr>
              <a:t>Il contenuto e la struttura si dispongono in due parti. </a:t>
            </a:r>
            <a:r>
              <a:rPr lang="it-IT" dirty="0"/>
              <a:t>A un esordio (1,1-14) segue una parte dottrinale (1,15-2.23), in cui si enuncia il primato universale di Cristo e si mette in guardia dai «falsi maestri».</a:t>
            </a:r>
          </a:p>
          <a:p>
            <a:pPr marL="92075" indent="-92075" algn="just">
              <a:buFontTx/>
              <a:buChar char="-"/>
            </a:pPr>
            <a:r>
              <a:rPr lang="it-IT" b="1" dirty="0">
                <a:solidFill>
                  <a:srgbClr val="FF0000"/>
                </a:solidFill>
              </a:rPr>
              <a:t>Viene poi una parte esortativa e morale </a:t>
            </a:r>
            <a:r>
              <a:rPr lang="it-IT" dirty="0"/>
              <a:t>con l’invito a vivere la vita nuova di Cristo, a «rivestire l’uomo nuovo», con l’aggiunta di raccomandazioni varie (4,7-18).</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260648"/>
            <a:ext cx="8602216" cy="576064"/>
          </a:xfrm>
        </p:spPr>
        <p:txBody>
          <a:bodyPr>
            <a:noAutofit/>
          </a:bodyPr>
          <a:lstStyle/>
          <a:p>
            <a:pPr algn="ctr"/>
            <a:r>
              <a:rPr lang="it-IT" sz="3200" b="1" dirty="0">
                <a:solidFill>
                  <a:srgbClr val="FF0000"/>
                </a:solidFill>
                <a:latin typeface="Times New Roman" pitchFamily="18" charset="0"/>
                <a:cs typeface="Times New Roman" pitchFamily="18" charset="0"/>
              </a:rPr>
              <a:t>LA BIBBIA</a:t>
            </a:r>
          </a:p>
        </p:txBody>
      </p:sp>
      <p:sp>
        <p:nvSpPr>
          <p:cNvPr id="7" name="Segnaposto data 6"/>
          <p:cNvSpPr>
            <a:spLocks noGrp="1"/>
          </p:cNvSpPr>
          <p:nvPr>
            <p:ph type="dt" sz="half" idx="10"/>
          </p:nvPr>
        </p:nvSpPr>
        <p:spPr/>
        <p:txBody>
          <a:bodyPr/>
          <a:lstStyle/>
          <a:p>
            <a:fld id="{3502A744-1080-416F-B81D-2E5A9B9DA440}" type="datetime1">
              <a:rPr lang="it-IT" smtClean="0"/>
              <a:pPr/>
              <a:t>30/12/2022</a:t>
            </a:fld>
            <a:endParaRPr lang="it-IT"/>
          </a:p>
        </p:txBody>
      </p:sp>
      <p:sp>
        <p:nvSpPr>
          <p:cNvPr id="8" name="Segnaposto numero diapositiva 7"/>
          <p:cNvSpPr>
            <a:spLocks noGrp="1"/>
          </p:cNvSpPr>
          <p:nvPr>
            <p:ph type="sldNum" sz="quarter" idx="12"/>
          </p:nvPr>
        </p:nvSpPr>
        <p:spPr/>
        <p:txBody>
          <a:bodyPr/>
          <a:lstStyle/>
          <a:p>
            <a:fld id="{6C82B9B2-4BE8-482C-A153-1AAD31C72A48}" type="slidenum">
              <a:rPr lang="it-IT" smtClean="0"/>
              <a:pPr/>
              <a:t>99</a:t>
            </a:fld>
            <a:endParaRPr lang="it-IT"/>
          </a:p>
        </p:txBody>
      </p:sp>
      <p:sp>
        <p:nvSpPr>
          <p:cNvPr id="9" name="CasellaDiTesto 8"/>
          <p:cNvSpPr txBox="1"/>
          <p:nvPr/>
        </p:nvSpPr>
        <p:spPr>
          <a:xfrm>
            <a:off x="251520" y="692697"/>
            <a:ext cx="8568952" cy="523220"/>
          </a:xfrm>
          <a:prstGeom prst="rect">
            <a:avLst/>
          </a:prstGeom>
          <a:noFill/>
        </p:spPr>
        <p:txBody>
          <a:bodyPr wrap="square" rtlCol="0">
            <a:spAutoFit/>
          </a:bodyPr>
          <a:lstStyle/>
          <a:p>
            <a:pPr algn="ctr"/>
            <a:r>
              <a:rPr lang="it-IT" sz="2800" b="1" dirty="0">
                <a:solidFill>
                  <a:srgbClr val="0070C0"/>
                </a:solidFill>
              </a:rPr>
              <a:t>Prima lettera ai Tessalonicesi</a:t>
            </a:r>
          </a:p>
        </p:txBody>
      </p:sp>
      <p:sp>
        <p:nvSpPr>
          <p:cNvPr id="13" name="CasellaDiTesto 12"/>
          <p:cNvSpPr txBox="1"/>
          <p:nvPr/>
        </p:nvSpPr>
        <p:spPr>
          <a:xfrm>
            <a:off x="251520" y="1196752"/>
            <a:ext cx="8640960" cy="5632311"/>
          </a:xfrm>
          <a:prstGeom prst="rect">
            <a:avLst/>
          </a:prstGeom>
          <a:solidFill>
            <a:schemeClr val="accent5">
              <a:lumMod val="20000"/>
              <a:lumOff val="80000"/>
            </a:schemeClr>
          </a:solidFill>
          <a:ln w="25400">
            <a:solidFill>
              <a:srgbClr val="FF0000"/>
            </a:solidFill>
          </a:ln>
        </p:spPr>
        <p:txBody>
          <a:bodyPr wrap="square" rtlCol="0">
            <a:spAutoFit/>
          </a:bodyPr>
          <a:lstStyle/>
          <a:p>
            <a:pPr marL="92075" indent="-92075" algn="just">
              <a:buFontTx/>
              <a:buChar char="-"/>
            </a:pPr>
            <a:r>
              <a:rPr lang="it-IT" b="1" dirty="0">
                <a:solidFill>
                  <a:srgbClr val="FF0000"/>
                </a:solidFill>
              </a:rPr>
              <a:t>La prima lettera ai Tessalonicesi è quasi certamente lo scritto più antico del N.T., </a:t>
            </a:r>
            <a:r>
              <a:rPr lang="it-IT" dirty="0"/>
              <a:t>potendosi datare nell’anno 50, pochi mesi dopo che Paolo, Sila e Timoteo avevano portato il Vangelo a Tessalonica, durante la seconda spedizione missionaria.</a:t>
            </a:r>
          </a:p>
          <a:p>
            <a:pPr marL="92075" indent="-92075" algn="just">
              <a:buFontTx/>
              <a:buChar char="-"/>
            </a:pPr>
            <a:r>
              <a:rPr lang="it-IT" b="1" dirty="0">
                <a:solidFill>
                  <a:srgbClr val="FF0000"/>
                </a:solidFill>
              </a:rPr>
              <a:t>La lettura del c. 2 di questa lettera rivela quale tensione spirituale</a:t>
            </a:r>
            <a:r>
              <a:rPr lang="it-IT" dirty="0"/>
              <a:t>, quanto ardore, delicatezza d’animo e interiore trasporto animassero i primi evangelizzatori. Uno dei pregi maggiori della lettera sta nell’essere un documento diretto e immediato, redatto da un protagonista della prima missione cristiana nel mondo greco-romano.</a:t>
            </a:r>
          </a:p>
          <a:p>
            <a:pPr marL="92075" indent="-92075" algn="just">
              <a:buFontTx/>
              <a:buChar char="-"/>
            </a:pPr>
            <a:r>
              <a:rPr lang="it-IT" b="1" dirty="0">
                <a:solidFill>
                  <a:srgbClr val="FF0000"/>
                </a:solidFill>
              </a:rPr>
              <a:t>Paolo ha dovuto interrompere l’evangelizzazione di Tessalonica </a:t>
            </a:r>
            <a:r>
              <a:rPr lang="it-IT" dirty="0"/>
              <a:t>perché gli Ebrei gli hanno messo contro i politarchi della città (At. 17,5-10). Timoteo, inviato da Paolo a visitare la comunità di Tessalonica, raggiunse l’Apostolo a Corinto recando buone notizie: la comunità aveva retto bene alla prova, la sua fede, carità e speranza, trinomio emblematico dell’essere cristiano, che compare qui per la prima volta, è già come dato ovvio e qualificante, si mantengono salde.</a:t>
            </a:r>
          </a:p>
          <a:p>
            <a:pPr marL="92075" indent="-92075" algn="just">
              <a:buFontTx/>
              <a:buChar char="-"/>
            </a:pPr>
            <a:r>
              <a:rPr lang="it-IT" b="1" dirty="0">
                <a:solidFill>
                  <a:srgbClr val="FF0000"/>
                </a:solidFill>
              </a:rPr>
              <a:t>La lettera presenta il carattere di una gioiosa ripresa di contatto, condita da qualche ammonimento. </a:t>
            </a:r>
            <a:r>
              <a:rPr lang="it-IT" dirty="0"/>
              <a:t>Paolo si congratula per la buona prova di vita cristiana (1,1-10), rievoca il tempo fervido dell’evangelizzazione e delle prove trascorse (2,1-17) e la sua preoccupazione per i suoi figli spirituali (2,17-3,13).</a:t>
            </a:r>
          </a:p>
          <a:p>
            <a:pPr marL="92075" indent="-92075" algn="just">
              <a:buFontTx/>
              <a:buChar char="-"/>
            </a:pPr>
            <a:r>
              <a:rPr lang="it-IT" b="1" dirty="0">
                <a:solidFill>
                  <a:srgbClr val="FF0000"/>
                </a:solidFill>
              </a:rPr>
              <a:t>Vengono richiamati alcuni punti di catechesi: </a:t>
            </a:r>
            <a:r>
              <a:rPr lang="it-IT" dirty="0"/>
              <a:t>la necessaria santificazione della vita (4,1-8), l’amore fraterno (4,9-12), la sorte di quelli che sono morti prima del ritorno di Cristo (4,13-5,10), e una sintesi di condotta cristiana (5,11-28).</a:t>
            </a:r>
          </a:p>
        </p:txBody>
      </p:sp>
      <p:sp>
        <p:nvSpPr>
          <p:cNvPr id="10" name="Ritorno 9">
            <a:hlinkClick r:id="rId2" action="ppaction://hlinksldjump" highlightClick="1"/>
          </p:cNvPr>
          <p:cNvSpPr/>
          <p:nvPr/>
        </p:nvSpPr>
        <p:spPr>
          <a:xfrm>
            <a:off x="0" y="0"/>
            <a:ext cx="827584" cy="83671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3383</TotalTime>
  <Words>21860</Words>
  <Application>Microsoft Office PowerPoint</Application>
  <PresentationFormat>Presentazione su schermo (4:3)</PresentationFormat>
  <Paragraphs>1255</Paragraphs>
  <Slides>115</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115</vt:i4>
      </vt:variant>
    </vt:vector>
  </HeadingPairs>
  <TitlesOfParts>
    <vt:vector size="122" baseType="lpstr">
      <vt:lpstr>Arial Black</vt:lpstr>
      <vt:lpstr>Calibri</vt:lpstr>
      <vt:lpstr>Franklin Gothic Book</vt:lpstr>
      <vt:lpstr>Franklin Gothic Medium</vt:lpstr>
      <vt:lpstr>Times New Roman</vt:lpstr>
      <vt:lpstr>Wingdings 2</vt:lpstr>
      <vt:lpstr>Terra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Master</dc:creator>
  <cp:lastModifiedBy>Franco</cp:lastModifiedBy>
  <cp:revision>228</cp:revision>
  <dcterms:created xsi:type="dcterms:W3CDTF">2022-07-30T14:47:10Z</dcterms:created>
  <dcterms:modified xsi:type="dcterms:W3CDTF">2022-12-30T11:17:46Z</dcterms:modified>
</cp:coreProperties>
</file>